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59"/>
  </p:notesMasterIdLst>
  <p:sldIdLst>
    <p:sldId id="369" r:id="rId2"/>
    <p:sldId id="490" r:id="rId3"/>
    <p:sldId id="487" r:id="rId4"/>
    <p:sldId id="495" r:id="rId5"/>
    <p:sldId id="493" r:id="rId6"/>
    <p:sldId id="494" r:id="rId7"/>
    <p:sldId id="460" r:id="rId8"/>
    <p:sldId id="456" r:id="rId9"/>
    <p:sldId id="455" r:id="rId10"/>
    <p:sldId id="457" r:id="rId11"/>
    <p:sldId id="459" r:id="rId12"/>
    <p:sldId id="458" r:id="rId13"/>
    <p:sldId id="489" r:id="rId14"/>
    <p:sldId id="491" r:id="rId15"/>
    <p:sldId id="492" r:id="rId16"/>
    <p:sldId id="376" r:id="rId17"/>
    <p:sldId id="429" r:id="rId18"/>
    <p:sldId id="377" r:id="rId19"/>
    <p:sldId id="378" r:id="rId20"/>
    <p:sldId id="379" r:id="rId21"/>
    <p:sldId id="380" r:id="rId22"/>
    <p:sldId id="381" r:id="rId23"/>
    <p:sldId id="382" r:id="rId24"/>
    <p:sldId id="430" r:id="rId25"/>
    <p:sldId id="431" r:id="rId26"/>
    <p:sldId id="433" r:id="rId27"/>
    <p:sldId id="434" r:id="rId28"/>
    <p:sldId id="435" r:id="rId29"/>
    <p:sldId id="436" r:id="rId30"/>
    <p:sldId id="437" r:id="rId31"/>
    <p:sldId id="446" r:id="rId32"/>
    <p:sldId id="438" r:id="rId33"/>
    <p:sldId id="387" r:id="rId34"/>
    <p:sldId id="388" r:id="rId35"/>
    <p:sldId id="461" r:id="rId36"/>
    <p:sldId id="462" r:id="rId37"/>
    <p:sldId id="398" r:id="rId38"/>
    <p:sldId id="463" r:id="rId39"/>
    <p:sldId id="464" r:id="rId40"/>
    <p:sldId id="465" r:id="rId41"/>
    <p:sldId id="466" r:id="rId42"/>
    <p:sldId id="467" r:id="rId43"/>
    <p:sldId id="470" r:id="rId44"/>
    <p:sldId id="471" r:id="rId45"/>
    <p:sldId id="483" r:id="rId46"/>
    <p:sldId id="473" r:id="rId47"/>
    <p:sldId id="477" r:id="rId48"/>
    <p:sldId id="474" r:id="rId49"/>
    <p:sldId id="475" r:id="rId50"/>
    <p:sldId id="402" r:id="rId51"/>
    <p:sldId id="404" r:id="rId52"/>
    <p:sldId id="403" r:id="rId53"/>
    <p:sldId id="478" r:id="rId54"/>
    <p:sldId id="480" r:id="rId55"/>
    <p:sldId id="481" r:id="rId56"/>
    <p:sldId id="479" r:id="rId57"/>
    <p:sldId id="48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4676" autoAdjust="0"/>
  </p:normalViewPr>
  <p:slideViewPr>
    <p:cSldViewPr>
      <p:cViewPr varScale="1">
        <p:scale>
          <a:sx n="124" d="100"/>
          <a:sy n="124" d="100"/>
        </p:scale>
        <p:origin x="122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8EA21D-F609-4883-9BF2-C2257D2F3E11}" type="datetimeFigureOut">
              <a:rPr lang="en-US" smtClean="0"/>
              <a:pPr/>
              <a:t>10/20/2024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ABF5E-119C-40D0-9F75-E2458688F62F}" type="slidenum">
              <a:rPr lang="en-US" smtClean="0"/>
              <a:pPr/>
              <a:t>‹#›</a:t>
            </a:fld>
            <a:endParaRPr lang="en-US"/>
          </a:p>
        </p:txBody>
      </p:sp>
    </p:spTree>
    <p:extLst>
      <p:ext uri="{BB962C8B-B14F-4D97-AF65-F5344CB8AC3E}">
        <p14:creationId xmlns:p14="http://schemas.microsoft.com/office/powerpoint/2010/main" val="144335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1850210-4304-414A-8A77-A53FFF55E031}" type="slidenum">
              <a:rPr lang="en-US" smtClean="0"/>
              <a:pPr/>
              <a:t>2</a:t>
            </a:fld>
            <a:endParaRPr lang="en-US"/>
          </a:p>
        </p:txBody>
      </p:sp>
      <p:sp>
        <p:nvSpPr>
          <p:cNvPr id="19459" name="Rectangle 2"/>
          <p:cNvSpPr>
            <a:spLocks noGrp="1" noRot="1" noChangeAspect="1" noChangeArrowheads="1" noTextEdit="1"/>
          </p:cNvSpPr>
          <p:nvPr>
            <p:ph type="sldImg"/>
          </p:nvPr>
        </p:nvSpPr>
        <p:spPr>
          <a:xfrm>
            <a:off x="1341438" y="915988"/>
            <a:ext cx="4176712" cy="3132137"/>
          </a:xfrm>
          <a:solidFill>
            <a:srgbClr val="FFFFFF"/>
          </a:solidFill>
          <a:ln/>
        </p:spPr>
      </p:sp>
      <p:sp>
        <p:nvSpPr>
          <p:cNvPr id="19460" name="Rectangle 3"/>
          <p:cNvSpPr>
            <a:spLocks noGrp="1" noChangeArrowheads="1"/>
          </p:cNvSpPr>
          <p:nvPr>
            <p:ph type="body" idx="1"/>
          </p:nvPr>
        </p:nvSpPr>
        <p:spPr>
          <a:xfrm>
            <a:off x="1046163" y="4352925"/>
            <a:ext cx="4770437" cy="3476625"/>
          </a:xfrm>
          <a:noFill/>
          <a:ln/>
        </p:spPr>
        <p:txBody>
          <a:bodyPr wrap="none" anchor="ctr"/>
          <a:lstStyle/>
          <a:p>
            <a:pPr eaLnBrk="1" hangingPunct="1"/>
            <a:endParaRPr lang="en-US"/>
          </a:p>
        </p:txBody>
      </p:sp>
    </p:spTree>
    <p:extLst>
      <p:ext uri="{BB962C8B-B14F-4D97-AF65-F5344CB8AC3E}">
        <p14:creationId xmlns:p14="http://schemas.microsoft.com/office/powerpoint/2010/main" val="375134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Rot="1" noChangeAspect="1" noChangeArrowheads="1" noTextEdit="1"/>
          </p:cNvSpPr>
          <p:nvPr>
            <p:ph type="sldImg"/>
          </p:nvPr>
        </p:nvSpPr>
        <p:spPr>
          <a:xfrm>
            <a:off x="1146175" y="685800"/>
            <a:ext cx="4568825" cy="3427413"/>
          </a:xfrm>
          <a:ln/>
        </p:spPr>
      </p:sp>
      <p:sp>
        <p:nvSpPr>
          <p:cNvPr id="78438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35374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4339"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val="3940317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val="260056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Rot="1" noChangeAspect="1" noChangeArrowheads="1" noTextEdit="1"/>
          </p:cNvSpPr>
          <p:nvPr>
            <p:ph type="sldImg"/>
          </p:nvPr>
        </p:nvSpPr>
        <p:spPr>
          <a:xfrm>
            <a:off x="1146175" y="687388"/>
            <a:ext cx="4568825" cy="3427412"/>
          </a:xfrm>
          <a:ln/>
        </p:spPr>
      </p:sp>
      <p:sp>
        <p:nvSpPr>
          <p:cNvPr id="735235"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val="1061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Rot="1" noChangeAspect="1" noChangeArrowheads="1" noTextEdit="1"/>
          </p:cNvSpPr>
          <p:nvPr>
            <p:ph type="sldImg"/>
          </p:nvPr>
        </p:nvSpPr>
        <p:spPr>
          <a:xfrm>
            <a:off x="1147763" y="687388"/>
            <a:ext cx="4568825" cy="3427412"/>
          </a:xfrm>
          <a:ln/>
        </p:spPr>
      </p:sp>
      <p:sp>
        <p:nvSpPr>
          <p:cNvPr id="737283"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426289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Rot="1" noChangeAspect="1" noChangeArrowheads="1" noTextEdit="1"/>
          </p:cNvSpPr>
          <p:nvPr>
            <p:ph type="sldImg"/>
          </p:nvPr>
        </p:nvSpPr>
        <p:spPr>
          <a:xfrm>
            <a:off x="1147763" y="687388"/>
            <a:ext cx="4568825" cy="3427412"/>
          </a:xfrm>
          <a:ln/>
        </p:spPr>
      </p:sp>
      <p:sp>
        <p:nvSpPr>
          <p:cNvPr id="74137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51926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120066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723163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Rot="1" noChangeAspect="1" noChangeArrowheads="1" noTextEdit="1"/>
          </p:cNvSpPr>
          <p:nvPr>
            <p:ph type="sldImg"/>
          </p:nvPr>
        </p:nvSpPr>
        <p:spPr>
          <a:xfrm>
            <a:off x="1147763" y="687388"/>
            <a:ext cx="4568825" cy="3427412"/>
          </a:xfrm>
          <a:ln/>
        </p:spPr>
      </p:sp>
      <p:sp>
        <p:nvSpPr>
          <p:cNvPr id="749571"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393185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Rot="1" noChangeAspect="1" noChangeArrowheads="1" noTextEdit="1"/>
          </p:cNvSpPr>
          <p:nvPr>
            <p:ph type="sldImg"/>
          </p:nvPr>
        </p:nvSpPr>
        <p:spPr>
          <a:xfrm>
            <a:off x="1147763" y="687388"/>
            <a:ext cx="4568825" cy="3427412"/>
          </a:xfrm>
          <a:ln/>
        </p:spPr>
      </p:sp>
      <p:sp>
        <p:nvSpPr>
          <p:cNvPr id="749571"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11731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E0B4C-24B1-438A-B0F1-2E9A29AB9A88}" type="slidenum">
              <a:rPr lang="en-US"/>
              <a:pPr/>
              <a:t>11</a:t>
            </a:fld>
            <a:endParaRPr lang="en-US"/>
          </a:p>
        </p:txBody>
      </p:sp>
      <p:sp>
        <p:nvSpPr>
          <p:cNvPr id="217090" name="Rectangle 2"/>
          <p:cNvSpPr>
            <a:spLocks noGrp="1" noRot="1" noChangeAspect="1" noChangeArrowheads="1" noTextEdit="1"/>
          </p:cNvSpPr>
          <p:nvPr>
            <p:ph type="sldImg"/>
          </p:nvPr>
        </p:nvSpPr>
        <p:spPr>
          <a:xfrm>
            <a:off x="1146175" y="687388"/>
            <a:ext cx="4568825" cy="3427412"/>
          </a:xfrm>
          <a:ln/>
        </p:spPr>
      </p:sp>
      <p:sp>
        <p:nvSpPr>
          <p:cNvPr id="217091" name="Rectangle 3"/>
          <p:cNvSpPr>
            <a:spLocks noGrp="1" noChangeArrowheads="1"/>
          </p:cNvSpPr>
          <p:nvPr>
            <p:ph type="body" idx="1"/>
          </p:nvPr>
        </p:nvSpPr>
        <p:spPr>
          <a:xfrm>
            <a:off x="913805" y="4342191"/>
            <a:ext cx="5030391" cy="4113893"/>
          </a:xfrm>
        </p:spPr>
        <p:txBody>
          <a:bodyPr lIns="89894" tIns="44946" rIns="89894" bIns="44946"/>
          <a:lstStyle/>
          <a:p>
            <a:pPr defTabSz="911482"/>
            <a:endParaRPr lang="en-US" dirty="0"/>
          </a:p>
        </p:txBody>
      </p:sp>
    </p:spTree>
    <p:extLst>
      <p:ext uri="{BB962C8B-B14F-4D97-AF65-F5344CB8AC3E}">
        <p14:creationId xmlns:p14="http://schemas.microsoft.com/office/powerpoint/2010/main" val="333668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1551824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xfrm>
            <a:off x="1147763" y="687388"/>
            <a:ext cx="4568825" cy="3427412"/>
          </a:xfrm>
          <a:ln/>
        </p:spPr>
      </p:sp>
      <p:sp>
        <p:nvSpPr>
          <p:cNvPr id="758787"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03185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Rot="1" noChangeAspect="1" noChangeArrowheads="1" noTextEdit="1"/>
          </p:cNvSpPr>
          <p:nvPr>
            <p:ph type="sldImg"/>
          </p:nvPr>
        </p:nvSpPr>
        <p:spPr>
          <a:xfrm>
            <a:off x="1146175" y="687388"/>
            <a:ext cx="4568825" cy="3427412"/>
          </a:xfrm>
          <a:ln/>
        </p:spPr>
      </p:sp>
      <p:sp>
        <p:nvSpPr>
          <p:cNvPr id="765955"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val="130574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73795"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val="526588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1146175" y="687388"/>
            <a:ext cx="4568825" cy="3427412"/>
          </a:xfrm>
          <a:ln/>
        </p:spPr>
      </p:sp>
      <p:sp>
        <p:nvSpPr>
          <p:cNvPr id="768003"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val="374331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83888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320556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Rot="1" noChangeAspect="1" noChangeArrowheads="1" noTextEdit="1"/>
          </p:cNvSpPr>
          <p:nvPr>
            <p:ph type="sldImg"/>
          </p:nvPr>
        </p:nvSpPr>
        <p:spPr>
          <a:xfrm>
            <a:off x="1146175" y="685800"/>
            <a:ext cx="4568825" cy="3427413"/>
          </a:xfrm>
          <a:ln/>
        </p:spPr>
      </p:sp>
      <p:sp>
        <p:nvSpPr>
          <p:cNvPr id="77005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16456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113064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Rot="1" noChangeAspect="1" noChangeArrowheads="1" noTextEdit="1"/>
          </p:cNvSpPr>
          <p:nvPr>
            <p:ph type="sldImg"/>
          </p:nvPr>
        </p:nvSpPr>
        <p:spPr>
          <a:xfrm>
            <a:off x="1146175" y="685800"/>
            <a:ext cx="4568825" cy="3427413"/>
          </a:xfrm>
          <a:ln/>
        </p:spPr>
      </p:sp>
      <p:sp>
        <p:nvSpPr>
          <p:cNvPr id="77414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3557335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xfrm>
            <a:off x="1146175" y="685800"/>
            <a:ext cx="4568825" cy="3427413"/>
          </a:xfrm>
          <a:ln/>
        </p:spPr>
      </p:sp>
      <p:sp>
        <p:nvSpPr>
          <p:cNvPr id="77619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8844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Rot="1" noChangeAspect="1" noChangeArrowheads="1" noTextEdit="1"/>
          </p:cNvSpPr>
          <p:nvPr>
            <p:ph type="sldImg"/>
          </p:nvPr>
        </p:nvSpPr>
        <p:spPr>
          <a:xfrm>
            <a:off x="1146175" y="685800"/>
            <a:ext cx="4568825" cy="3427413"/>
          </a:xfrm>
          <a:ln/>
        </p:spPr>
      </p:sp>
      <p:sp>
        <p:nvSpPr>
          <p:cNvPr id="79155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79521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7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0" y="6553200"/>
            <a:ext cx="9144000" cy="276999"/>
          </a:xfrm>
          <a:prstGeom prst="rect">
            <a:avLst/>
          </a:prstGeom>
          <a:solidFill>
            <a:schemeClr val="tx2">
              <a:lumMod val="40000"/>
              <a:lumOff val="60000"/>
            </a:schemeClr>
          </a:solidFill>
        </p:spPr>
        <p:txBody>
          <a:bodyPr wrap="square" rtlCol="0">
            <a:spAutoFit/>
          </a:bodyPr>
          <a:lstStyle/>
          <a:p>
            <a:pPr algn="ctr"/>
            <a:r>
              <a:rPr lang="en-US" sz="1200" dirty="0"/>
              <a:t>Md. </a:t>
            </a:r>
            <a:r>
              <a:rPr lang="en-US" sz="1200" dirty="0" err="1"/>
              <a:t>Manowarul</a:t>
            </a:r>
            <a:r>
              <a:rPr lang="en-US" sz="1200" dirty="0"/>
              <a:t> Islam, Dept. of CSE, </a:t>
            </a:r>
            <a:r>
              <a:rPr lang="en-US" sz="1200" dirty="0" err="1"/>
              <a:t>JnU</a:t>
            </a:r>
            <a:endParaRPr lang="en-US" sz="1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A9E46F-7BA3-46CF-8DB8-B01995389C81}" type="slidenum">
              <a:rPr lang="en-US" smtClean="0"/>
              <a:pPr/>
              <a:t>‹#›</a:t>
            </a:fld>
            <a:endParaRPr lang="en-US" dirty="0"/>
          </a:p>
        </p:txBody>
      </p:sp>
      <p:sp>
        <p:nvSpPr>
          <p:cNvPr id="6" name="TextBox 5"/>
          <p:cNvSpPr txBox="1"/>
          <p:nvPr userDrawn="1"/>
        </p:nvSpPr>
        <p:spPr>
          <a:xfrm>
            <a:off x="0" y="6553200"/>
            <a:ext cx="9144000" cy="276999"/>
          </a:xfrm>
          <a:prstGeom prst="rect">
            <a:avLst/>
          </a:prstGeom>
          <a:solidFill>
            <a:schemeClr val="tx2">
              <a:lumMod val="40000"/>
              <a:lumOff val="60000"/>
            </a:schemeClr>
          </a:solidFill>
        </p:spPr>
        <p:txBody>
          <a:bodyPr wrap="square" rtlCol="0">
            <a:spAutoFit/>
          </a:bodyPr>
          <a:lstStyle/>
          <a:p>
            <a:pPr algn="ctr"/>
            <a:r>
              <a:rPr lang="en-US" sz="1200" dirty="0"/>
              <a:t>Md. </a:t>
            </a:r>
            <a:r>
              <a:rPr lang="en-US" sz="1200" dirty="0" err="1"/>
              <a:t>Manowarul</a:t>
            </a:r>
            <a:r>
              <a:rPr lang="en-US" sz="1200" dirty="0"/>
              <a:t> Islam, Dept. of CSE, </a:t>
            </a:r>
            <a:r>
              <a:rPr lang="en-US" sz="1200" dirty="0" err="1"/>
              <a:t>JnU</a:t>
            </a:r>
            <a:endParaRPr lang="en-US" sz="12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DD7E345-9BD5-414F-9B98-BE3DCAA5A9BF}" type="datetimeFigureOut">
              <a:rPr lang="en-US" smtClean="0"/>
              <a:pPr/>
              <a:t>10/20/2024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l-GR" dirty="0" err="1"/>
              <a:t>Αντικειμενοστρεφής</a:t>
            </a:r>
            <a:r>
              <a:rPr lang="el-GR" dirty="0"/>
              <a:t> Προγραμματισμός</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1000genomes.org/page.ph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ncdc.gov/oa/climate/ghcn-monthly/index.ph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8.bin"/><Relationship Id="rId7" Type="http://schemas.openxmlformats.org/officeDocument/2006/relationships/image" Target="../media/image31.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9.bin"/><Relationship Id="rId11" Type="http://schemas.openxmlformats.org/officeDocument/2006/relationships/image" Target="../media/image33.wmf"/><Relationship Id="rId5" Type="http://schemas.openxmlformats.org/officeDocument/2006/relationships/image" Target="../media/image30.jpeg"/><Relationship Id="rId10" Type="http://schemas.openxmlformats.org/officeDocument/2006/relationships/oleObject" Target="../embeddings/oleObject21.bin"/><Relationship Id="rId4" Type="http://schemas.openxmlformats.org/officeDocument/2006/relationships/image" Target="../media/image29.wmf"/><Relationship Id="rId9" Type="http://schemas.openxmlformats.org/officeDocument/2006/relationships/image" Target="../media/image32.wmf"/></Relationships>
</file>

<file path=ppt/slides/_rels/slide3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4.png"/><Relationship Id="rId7" Type="http://schemas.openxmlformats.org/officeDocument/2006/relationships/oleObject" Target="../embeddings/oleObject23.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22.bin"/><Relationship Id="rId4" Type="http://schemas.openxmlformats.org/officeDocument/2006/relationships/image" Target="../media/image35.png"/><Relationship Id="rId9" Type="http://schemas.openxmlformats.org/officeDocument/2006/relationships/image" Target="../media/image3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24.bin"/><Relationship Id="rId1" Type="http://schemas.openxmlformats.org/officeDocument/2006/relationships/slideLayout" Target="../slideLayouts/slideLayout6.xml"/><Relationship Id="rId5" Type="http://schemas.openxmlformats.org/officeDocument/2006/relationships/image" Target="../media/image40.wmf"/><Relationship Id="rId4"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6.png"/><Relationship Id="rId7" Type="http://schemas.openxmlformats.org/officeDocument/2006/relationships/oleObject" Target="../embeddings/oleObject28.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6.x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 Id="rId9"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438400"/>
            <a:ext cx="7848600" cy="860425"/>
          </a:xfrm>
        </p:spPr>
        <p:txBody>
          <a:bodyPr/>
          <a:lstStyle/>
          <a:p>
            <a:pPr algn="ctr"/>
            <a:r>
              <a:rPr lang="en-US" sz="3600" cap="none" dirty="0"/>
              <a:t>Data Mining and Data Warehousing</a:t>
            </a:r>
            <a:br>
              <a:rPr lang="en-US" dirty="0"/>
            </a:br>
            <a:r>
              <a:rPr lang="en-US" dirty="0"/>
              <a:t>CSE-4107</a:t>
            </a:r>
          </a:p>
        </p:txBody>
      </p:sp>
      <p:sp>
        <p:nvSpPr>
          <p:cNvPr id="7" name="Rectangle 2051"/>
          <p:cNvSpPr>
            <a:spLocks noGrp="1" noChangeArrowheads="1"/>
          </p:cNvSpPr>
          <p:nvPr>
            <p:ph type="subTitle" idx="1"/>
          </p:nvPr>
        </p:nvSpPr>
        <p:spPr>
          <a:xfrm>
            <a:off x="0" y="4130675"/>
            <a:ext cx="9105900" cy="1752600"/>
          </a:xfrm>
        </p:spPr>
        <p:txBody>
          <a:bodyPr lIns="86932" tIns="43466" rIns="86932" bIns="43466">
            <a:normAutofit/>
          </a:bodyPr>
          <a:lstStyle/>
          <a:p>
            <a:pPr algn="ctr">
              <a:spcBef>
                <a:spcPct val="0"/>
              </a:spcBef>
            </a:pPr>
            <a:r>
              <a:rPr lang="en-US" sz="2000" dirty="0"/>
              <a:t>Md. </a:t>
            </a:r>
            <a:r>
              <a:rPr lang="en-US" sz="2000" dirty="0" err="1"/>
              <a:t>Manowarul</a:t>
            </a:r>
            <a:r>
              <a:rPr lang="en-US" sz="2000" dirty="0"/>
              <a:t> Islam</a:t>
            </a:r>
          </a:p>
          <a:p>
            <a:pPr algn="ctr">
              <a:spcBef>
                <a:spcPct val="0"/>
              </a:spcBef>
            </a:pPr>
            <a:r>
              <a:rPr lang="en-US" sz="2000" dirty="0"/>
              <a:t>Assistant Professor, Dept. of CSE</a:t>
            </a:r>
          </a:p>
          <a:p>
            <a:pPr algn="ctr">
              <a:spcBef>
                <a:spcPct val="0"/>
              </a:spcBef>
            </a:pPr>
            <a:r>
              <a:rPr lang="en-US" sz="2000" dirty="0" err="1"/>
              <a:t>Jagannath</a:t>
            </a:r>
            <a:r>
              <a:rPr lang="en-US" sz="2000" dirty="0"/>
              <a:t> University</a:t>
            </a:r>
          </a:p>
        </p:txBody>
      </p:sp>
      <p:pic>
        <p:nvPicPr>
          <p:cNvPr id="5" name="Picture 4" descr="data_mining_icon.jpg"/>
          <p:cNvPicPr>
            <a:picLocks noChangeAspect="1"/>
          </p:cNvPicPr>
          <p:nvPr/>
        </p:nvPicPr>
        <p:blipFill>
          <a:blip r:embed="rId2"/>
          <a:stretch>
            <a:fillRect/>
          </a:stretch>
        </p:blipFill>
        <p:spPr>
          <a:xfrm>
            <a:off x="6781800" y="4343400"/>
            <a:ext cx="2184400" cy="2184400"/>
          </a:xfrm>
          <a:prstGeom prst="rect">
            <a:avLst/>
          </a:prstGeom>
        </p:spPr>
      </p:pic>
      <p:pic>
        <p:nvPicPr>
          <p:cNvPr id="6" name="Picture 5" descr="102716111.jpg"/>
          <p:cNvPicPr>
            <a:picLocks noChangeAspect="1"/>
          </p:cNvPicPr>
          <p:nvPr/>
        </p:nvPicPr>
        <p:blipFill>
          <a:blip r:embed="rId3"/>
          <a:srcRect r="16595"/>
          <a:stretch>
            <a:fillRect/>
          </a:stretch>
        </p:blipFill>
        <p:spPr>
          <a:xfrm>
            <a:off x="0" y="4724400"/>
            <a:ext cx="1981200" cy="2133600"/>
          </a:xfrm>
          <a:prstGeom prst="rect">
            <a:avLst/>
          </a:prstGeom>
        </p:spPr>
      </p:pic>
    </p:spTree>
    <p:extLst>
      <p:ext uri="{BB962C8B-B14F-4D97-AF65-F5344CB8AC3E}">
        <p14:creationId xmlns:p14="http://schemas.microsoft.com/office/powerpoint/2010/main" val="3974019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What is data mining?</a:t>
            </a:r>
          </a:p>
        </p:txBody>
      </p:sp>
      <p:sp>
        <p:nvSpPr>
          <p:cNvPr id="7171" name="Rectangle 3"/>
          <p:cNvSpPr>
            <a:spLocks noGrp="1" noChangeArrowheads="1"/>
          </p:cNvSpPr>
          <p:nvPr>
            <p:ph type="body" idx="1"/>
          </p:nvPr>
        </p:nvSpPr>
        <p:spPr>
          <a:xfrm>
            <a:off x="533400" y="1676400"/>
            <a:ext cx="8269288" cy="4114800"/>
          </a:xfrm>
        </p:spPr>
        <p:txBody>
          <a:bodyPr/>
          <a:lstStyle/>
          <a:p>
            <a:pPr algn="just"/>
            <a:r>
              <a:rPr lang="en-US" dirty="0"/>
              <a:t>Data mining is also called </a:t>
            </a:r>
            <a:r>
              <a:rPr lang="en-US" i="1" dirty="0">
                <a:solidFill>
                  <a:srgbClr val="00B050"/>
                </a:solidFill>
              </a:rPr>
              <a:t>knowledge discovery and data mining</a:t>
            </a:r>
            <a:r>
              <a:rPr lang="en-US" dirty="0">
                <a:solidFill>
                  <a:srgbClr val="00B050"/>
                </a:solidFill>
              </a:rPr>
              <a:t> (KDD)</a:t>
            </a:r>
          </a:p>
          <a:p>
            <a:pPr algn="just"/>
            <a:r>
              <a:rPr lang="en-US" dirty="0"/>
              <a:t>Data mining is</a:t>
            </a:r>
          </a:p>
          <a:p>
            <a:pPr lvl="1" algn="just"/>
            <a:r>
              <a:rPr lang="en-US" dirty="0"/>
              <a:t>extraction of useful patterns from data sources, e.g., </a:t>
            </a:r>
            <a:r>
              <a:rPr lang="en-US" dirty="0">
                <a:solidFill>
                  <a:srgbClr val="FF0000"/>
                </a:solidFill>
              </a:rPr>
              <a:t>databases, texts, web, image.  </a:t>
            </a:r>
          </a:p>
          <a:p>
            <a:pPr algn="just"/>
            <a:r>
              <a:rPr lang="en-US" dirty="0"/>
              <a:t>Patterns must be:</a:t>
            </a:r>
          </a:p>
          <a:p>
            <a:pPr lvl="1" algn="just"/>
            <a:r>
              <a:rPr lang="en-US" dirty="0">
                <a:solidFill>
                  <a:srgbClr val="FF0000"/>
                </a:solidFill>
              </a:rPr>
              <a:t>valid, novel, potentially useful, understandable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3"/>
          <a:srcRect l="5333" b="2116"/>
          <a:stretch>
            <a:fillRect/>
          </a:stretch>
        </p:blipFill>
        <p:spPr bwMode="auto">
          <a:xfrm>
            <a:off x="838200" y="1066800"/>
            <a:ext cx="8077200" cy="4648200"/>
          </a:xfrm>
          <a:prstGeom prst="rect">
            <a:avLst/>
          </a:prstGeom>
          <a:noFill/>
          <a:ln w="9525">
            <a:noFill/>
            <a:miter lim="800000"/>
            <a:headEnd/>
            <a:tailEnd/>
          </a:ln>
          <a:effectLst/>
        </p:spPr>
      </p:pic>
      <p:sp>
        <p:nvSpPr>
          <p:cNvPr id="216067" name="Rectangle 3"/>
          <p:cNvSpPr>
            <a:spLocks noGrp="1" noChangeArrowheads="1"/>
          </p:cNvSpPr>
          <p:nvPr>
            <p:ph type="title"/>
          </p:nvPr>
        </p:nvSpPr>
        <p:spPr>
          <a:xfrm>
            <a:off x="228600" y="381000"/>
            <a:ext cx="8280400" cy="533400"/>
          </a:xfrm>
        </p:spPr>
        <p:txBody>
          <a:bodyPr>
            <a:normAutofit fontScale="90000"/>
          </a:bodyPr>
          <a:lstStyle/>
          <a:p>
            <a:r>
              <a:rPr lang="en-US"/>
              <a:t> Knowledge Discovery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Example of discovered patterns</a:t>
            </a:r>
          </a:p>
        </p:txBody>
      </p:sp>
      <p:sp>
        <p:nvSpPr>
          <p:cNvPr id="8195" name="Rectangle 3"/>
          <p:cNvSpPr>
            <a:spLocks noGrp="1" noChangeArrowheads="1"/>
          </p:cNvSpPr>
          <p:nvPr>
            <p:ph type="body" idx="1"/>
          </p:nvPr>
        </p:nvSpPr>
        <p:spPr>
          <a:xfrm>
            <a:off x="457200" y="1600200"/>
            <a:ext cx="8229600" cy="1981200"/>
          </a:xfrm>
        </p:spPr>
        <p:txBody>
          <a:bodyPr/>
          <a:lstStyle/>
          <a:p>
            <a:r>
              <a:rPr lang="en-US" dirty="0"/>
              <a:t>Association rules:</a:t>
            </a:r>
          </a:p>
          <a:p>
            <a:pPr lvl="1">
              <a:buFont typeface="Wingdings" pitchFamily="2" charset="2"/>
              <a:buNone/>
            </a:pPr>
            <a:r>
              <a:rPr lang="en-US" dirty="0"/>
              <a:t>“80% of customers who buy </a:t>
            </a:r>
            <a:r>
              <a:rPr lang="en-US" i="1" dirty="0"/>
              <a:t>cheese</a:t>
            </a:r>
            <a:r>
              <a:rPr lang="en-US" dirty="0"/>
              <a:t> and </a:t>
            </a:r>
            <a:r>
              <a:rPr lang="en-US" i="1" dirty="0"/>
              <a:t>milk</a:t>
            </a:r>
            <a:r>
              <a:rPr lang="en-US" dirty="0"/>
              <a:t> also buy </a:t>
            </a:r>
            <a:r>
              <a:rPr lang="en-US" i="1" dirty="0"/>
              <a:t>bread</a:t>
            </a:r>
            <a:r>
              <a:rPr lang="en-US" dirty="0"/>
              <a:t>, and 5% of customers buy all of them together”</a:t>
            </a:r>
          </a:p>
          <a:p>
            <a:pPr lvl="1">
              <a:buFont typeface="Wingdings" pitchFamily="2" charset="2"/>
              <a:buNone/>
            </a:pPr>
            <a:r>
              <a:rPr lang="en-US" dirty="0"/>
              <a:t>Cheese, Milk</a:t>
            </a:r>
            <a:r>
              <a:rPr lang="en-US" dirty="0">
                <a:sym typeface="Symbol" pitchFamily="18" charset="2"/>
              </a:rPr>
              <a:t> Bread  [sup =5%, </a:t>
            </a:r>
            <a:r>
              <a:rPr lang="en-US" dirty="0" err="1">
                <a:sym typeface="Symbol" pitchFamily="18" charset="2"/>
              </a:rPr>
              <a:t>confid</a:t>
            </a:r>
            <a:r>
              <a:rPr lang="en-US" dirty="0">
                <a:sym typeface="Symbol" pitchFamily="18" charset="2"/>
              </a:rPr>
              <a:t>=80%]</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Origins of Data Mining</a:t>
            </a:r>
          </a:p>
        </p:txBody>
      </p:sp>
      <p:sp>
        <p:nvSpPr>
          <p:cNvPr id="4" name="Content Placeholder 3"/>
          <p:cNvSpPr>
            <a:spLocks noGrp="1"/>
          </p:cNvSpPr>
          <p:nvPr>
            <p:ph idx="1"/>
          </p:nvPr>
        </p:nvSpPr>
        <p:spPr/>
        <p:txBody>
          <a:bodyPr/>
          <a:lstStyle/>
          <a:p>
            <a:pPr algn="just"/>
            <a:r>
              <a:rPr lang="en-US" dirty="0"/>
              <a:t>Draws ideas from machine learning/AI, pattern recognition, statistics, and database systems</a:t>
            </a:r>
          </a:p>
          <a:p>
            <a:pPr algn="just"/>
            <a:r>
              <a:rPr lang="en-US" dirty="0"/>
              <a:t>Traditional Techniques may be unsuitable due to</a:t>
            </a:r>
          </a:p>
          <a:p>
            <a:pPr lvl="1"/>
            <a:r>
              <a:rPr lang="en-US" sz="2000" dirty="0"/>
              <a:t>Enormity of data</a:t>
            </a:r>
          </a:p>
          <a:p>
            <a:pPr lvl="1"/>
            <a:r>
              <a:rPr lang="en-US" sz="2000" dirty="0"/>
              <a:t>High dimensionality of data</a:t>
            </a:r>
          </a:p>
          <a:p>
            <a:pPr lvl="1"/>
            <a:r>
              <a:rPr lang="en-US" sz="2000" dirty="0"/>
              <a:t>Heterogeneous, distributed nature </a:t>
            </a:r>
            <a:br>
              <a:rPr lang="en-US" sz="2000" dirty="0"/>
            </a:br>
            <a:r>
              <a:rPr lang="en-US" sz="2000" dirty="0"/>
              <a:t>of data</a:t>
            </a:r>
          </a:p>
          <a:p>
            <a:endParaRPr lang="en-US" b="1" dirty="0"/>
          </a:p>
          <a:p>
            <a:endParaRPr lang="en-US" dirty="0"/>
          </a:p>
          <a:p>
            <a:endParaRPr lang="en-US" dirty="0"/>
          </a:p>
        </p:txBody>
      </p:sp>
      <p:sp>
        <p:nvSpPr>
          <p:cNvPr id="10" name="Oval 3"/>
          <p:cNvSpPr>
            <a:spLocks noChangeArrowheads="1"/>
          </p:cNvSpPr>
          <p:nvPr/>
        </p:nvSpPr>
        <p:spPr bwMode="auto">
          <a:xfrm>
            <a:off x="5854700" y="4673600"/>
            <a:ext cx="2057400" cy="210820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en-US"/>
          </a:p>
        </p:txBody>
      </p:sp>
      <p:sp>
        <p:nvSpPr>
          <p:cNvPr id="11" name="Oval 4"/>
          <p:cNvSpPr>
            <a:spLocks noChangeArrowheads="1"/>
          </p:cNvSpPr>
          <p:nvPr/>
        </p:nvSpPr>
        <p:spPr bwMode="auto">
          <a:xfrm>
            <a:off x="5168900" y="2997200"/>
            <a:ext cx="2057400" cy="2108200"/>
          </a:xfrm>
          <a:prstGeom prst="ellipse">
            <a:avLst/>
          </a:prstGeom>
          <a:solidFill>
            <a:srgbClr val="CC3300"/>
          </a:solidFill>
          <a:ln w="12700">
            <a:solidFill>
              <a:schemeClr val="tx1"/>
            </a:solidFill>
            <a:round/>
            <a:headEnd type="none" w="sm" len="sm"/>
            <a:tailEnd type="none" w="sm" len="sm"/>
          </a:ln>
          <a:effectLst/>
        </p:spPr>
        <p:txBody>
          <a:bodyPr wrap="none" anchor="ctr"/>
          <a:lstStyle/>
          <a:p>
            <a:endParaRPr lang="en-US"/>
          </a:p>
        </p:txBody>
      </p:sp>
      <p:sp>
        <p:nvSpPr>
          <p:cNvPr id="12" name="Oval 9"/>
          <p:cNvSpPr>
            <a:spLocks noChangeArrowheads="1"/>
          </p:cNvSpPr>
          <p:nvPr/>
        </p:nvSpPr>
        <p:spPr bwMode="auto">
          <a:xfrm>
            <a:off x="6845300" y="3073400"/>
            <a:ext cx="2057400" cy="21082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13" name="Text Box 10"/>
          <p:cNvSpPr txBox="1">
            <a:spLocks noChangeArrowheads="1"/>
          </p:cNvSpPr>
          <p:nvPr/>
        </p:nvSpPr>
        <p:spPr bwMode="auto">
          <a:xfrm>
            <a:off x="6934200" y="3605213"/>
            <a:ext cx="2133600" cy="957262"/>
          </a:xfrm>
          <a:prstGeom prst="rect">
            <a:avLst/>
          </a:prstGeom>
          <a:noFill/>
          <a:ln w="12700">
            <a:noFill/>
            <a:miter lim="800000"/>
            <a:headEnd type="none" w="sm" len="sm"/>
            <a:tailEnd type="none" w="sm" len="sm"/>
          </a:ln>
          <a:effectLst/>
        </p:spPr>
        <p:txBody>
          <a:bodyPr lIns="0" rIns="0">
            <a:spAutoFit/>
          </a:bodyPr>
          <a:lstStyle/>
          <a:p>
            <a:pPr>
              <a:spcBef>
                <a:spcPct val="50000"/>
              </a:spcBef>
            </a:pPr>
            <a:r>
              <a:rPr lang="en-US" sz="1800" b="0" dirty="0"/>
              <a:t>Machine Learning/</a:t>
            </a:r>
          </a:p>
          <a:p>
            <a:pPr algn="ctr">
              <a:spcBef>
                <a:spcPct val="15000"/>
              </a:spcBef>
            </a:pPr>
            <a:r>
              <a:rPr lang="en-US" sz="1800" b="0" dirty="0"/>
              <a:t>Pattern </a:t>
            </a:r>
            <a:br>
              <a:rPr lang="en-US" sz="1800" b="0" dirty="0"/>
            </a:br>
            <a:r>
              <a:rPr lang="en-US" sz="1800" b="0" dirty="0"/>
              <a:t> Recognition</a:t>
            </a:r>
          </a:p>
        </p:txBody>
      </p:sp>
      <p:sp>
        <p:nvSpPr>
          <p:cNvPr id="14" name="Text Box 11"/>
          <p:cNvSpPr txBox="1">
            <a:spLocks noChangeArrowheads="1"/>
          </p:cNvSpPr>
          <p:nvPr/>
        </p:nvSpPr>
        <p:spPr bwMode="auto">
          <a:xfrm>
            <a:off x="5397500" y="3590925"/>
            <a:ext cx="1371600" cy="641350"/>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1800" b="0"/>
              <a:t>Statistics/</a:t>
            </a:r>
            <a:br>
              <a:rPr lang="en-US" sz="1800" b="0"/>
            </a:br>
            <a:r>
              <a:rPr lang="en-US" sz="1800" b="0"/>
              <a:t>AI</a:t>
            </a:r>
          </a:p>
        </p:txBody>
      </p:sp>
      <p:sp>
        <p:nvSpPr>
          <p:cNvPr id="15" name="Oval 12"/>
          <p:cNvSpPr>
            <a:spLocks noChangeArrowheads="1"/>
          </p:cNvSpPr>
          <p:nvPr/>
        </p:nvSpPr>
        <p:spPr bwMode="auto">
          <a:xfrm>
            <a:off x="6159500" y="4216400"/>
            <a:ext cx="1504950" cy="1543050"/>
          </a:xfrm>
          <a:prstGeom prst="ellipse">
            <a:avLst/>
          </a:prstGeom>
          <a:solidFill>
            <a:srgbClr val="66CCFF"/>
          </a:solidFill>
          <a:ln w="12700">
            <a:solidFill>
              <a:schemeClr val="tx1"/>
            </a:solidFill>
            <a:round/>
            <a:headEnd type="none" w="sm" len="sm"/>
            <a:tailEnd type="none" w="sm" len="sm"/>
          </a:ln>
          <a:effectLst/>
        </p:spPr>
        <p:txBody>
          <a:bodyPr wrap="none" anchor="ctr"/>
          <a:lstStyle/>
          <a:p>
            <a:pPr algn="ctr"/>
            <a:r>
              <a:rPr lang="en-US" sz="1800"/>
              <a:t>Data Mining</a:t>
            </a:r>
          </a:p>
        </p:txBody>
      </p:sp>
      <p:sp>
        <p:nvSpPr>
          <p:cNvPr id="16" name="Text Box 13"/>
          <p:cNvSpPr txBox="1">
            <a:spLocks noChangeArrowheads="1"/>
          </p:cNvSpPr>
          <p:nvPr/>
        </p:nvSpPr>
        <p:spPr bwMode="auto">
          <a:xfrm>
            <a:off x="6311900" y="5816600"/>
            <a:ext cx="1447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sz="1800" b="0"/>
              <a:t>Database systems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Rectangle 5"/>
          <p:cNvSpPr>
            <a:spLocks noGrp="1" noChangeArrowheads="1"/>
          </p:cNvSpPr>
          <p:nvPr>
            <p:ph type="title"/>
          </p:nvPr>
        </p:nvSpPr>
        <p:spPr/>
        <p:txBody>
          <a:bodyPr>
            <a:normAutofit fontScale="90000"/>
          </a:bodyPr>
          <a:lstStyle/>
          <a:p>
            <a:pPr eaLnBrk="1" hangingPunct="1"/>
            <a:r>
              <a:rPr lang="en-US"/>
              <a:t>Database Processing vs. Data Mining Processing</a:t>
            </a:r>
          </a:p>
        </p:txBody>
      </p:sp>
      <p:sp>
        <p:nvSpPr>
          <p:cNvPr id="10245" name="Rectangle 6"/>
          <p:cNvSpPr>
            <a:spLocks noGrp="1" noChangeArrowheads="1"/>
          </p:cNvSpPr>
          <p:nvPr>
            <p:ph type="body" sz="half" idx="1"/>
          </p:nvPr>
        </p:nvSpPr>
        <p:spPr>
          <a:xfrm>
            <a:off x="457200" y="2022475"/>
            <a:ext cx="4033838" cy="1393825"/>
          </a:xfrm>
        </p:spPr>
        <p:txBody>
          <a:bodyPr/>
          <a:lstStyle/>
          <a:p>
            <a:pPr eaLnBrk="1" hangingPunct="1">
              <a:lnSpc>
                <a:spcPct val="90000"/>
              </a:lnSpc>
            </a:pPr>
            <a:r>
              <a:rPr lang="en-US"/>
              <a:t>Query</a:t>
            </a:r>
          </a:p>
          <a:p>
            <a:pPr lvl="1" eaLnBrk="1" hangingPunct="1">
              <a:lnSpc>
                <a:spcPct val="90000"/>
              </a:lnSpc>
            </a:pPr>
            <a:r>
              <a:rPr lang="en-US"/>
              <a:t>Well defined</a:t>
            </a:r>
          </a:p>
          <a:p>
            <a:pPr lvl="1" eaLnBrk="1" hangingPunct="1">
              <a:lnSpc>
                <a:spcPct val="90000"/>
              </a:lnSpc>
            </a:pPr>
            <a:r>
              <a:rPr lang="en-US"/>
              <a:t>SQL</a:t>
            </a:r>
          </a:p>
          <a:p>
            <a:pPr eaLnBrk="1" hangingPunct="1">
              <a:lnSpc>
                <a:spcPct val="90000"/>
              </a:lnSpc>
            </a:pPr>
            <a:endParaRPr lang="en-US"/>
          </a:p>
        </p:txBody>
      </p:sp>
      <p:sp>
        <p:nvSpPr>
          <p:cNvPr id="15367" name="Rectangle 7"/>
          <p:cNvSpPr>
            <a:spLocks noGrp="1" noChangeArrowheads="1"/>
          </p:cNvSpPr>
          <p:nvPr>
            <p:ph type="body" sz="half" idx="2"/>
          </p:nvPr>
        </p:nvSpPr>
        <p:spPr>
          <a:xfrm>
            <a:off x="4191000" y="1981200"/>
            <a:ext cx="4724400" cy="1447800"/>
          </a:xfrm>
        </p:spPr>
        <p:txBody>
          <a:bodyPr/>
          <a:lstStyle/>
          <a:p>
            <a:pPr eaLnBrk="1" hangingPunct="1"/>
            <a:r>
              <a:rPr lang="en-US"/>
              <a:t>Query</a:t>
            </a:r>
          </a:p>
          <a:p>
            <a:pPr lvl="1" eaLnBrk="1" hangingPunct="1"/>
            <a:r>
              <a:rPr lang="en-US"/>
              <a:t>Poorly defined</a:t>
            </a:r>
          </a:p>
          <a:p>
            <a:pPr lvl="1" eaLnBrk="1" hangingPunct="1"/>
            <a:r>
              <a:rPr lang="en-US"/>
              <a:t>No precise query language</a:t>
            </a:r>
          </a:p>
          <a:p>
            <a:pPr eaLnBrk="1" hangingPunct="1"/>
            <a:endParaRPr lang="en-US"/>
          </a:p>
          <a:p>
            <a:pPr eaLnBrk="1" hangingPunct="1"/>
            <a:endParaRPr lang="en-US"/>
          </a:p>
        </p:txBody>
      </p:sp>
      <p:sp>
        <p:nvSpPr>
          <p:cNvPr id="15369" name="Text Box 9"/>
          <p:cNvSpPr txBox="1">
            <a:spLocks noChangeArrowheads="1"/>
          </p:cNvSpPr>
          <p:nvPr/>
        </p:nvSpPr>
        <p:spPr bwMode="auto">
          <a:xfrm>
            <a:off x="685800" y="3429000"/>
            <a:ext cx="3429000" cy="895350"/>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endParaRPr lang="en-US" sz="2400">
              <a:effectLst>
                <a:outerShdw blurRad="38100" dist="38100" dir="2700000" algn="tl">
                  <a:srgbClr val="C0C0C0"/>
                </a:outerShdw>
              </a:effectLst>
              <a:latin typeface="Arial" charset="0"/>
            </a:endParaRPr>
          </a:p>
          <a:p>
            <a:pPr>
              <a:spcBef>
                <a:spcPct val="20000"/>
              </a:spcBef>
              <a:buClr>
                <a:schemeClr val="tx2"/>
              </a:buClr>
              <a:buSzPct val="75000"/>
              <a:buFont typeface="Wingdings" pitchFamily="2" charset="2"/>
              <a:buNone/>
              <a:defRPr/>
            </a:pPr>
            <a:endParaRPr lang="en-US" sz="2400">
              <a:effectLst>
                <a:outerShdw blurRad="38100" dist="38100" dir="2700000" algn="tl">
                  <a:srgbClr val="C0C0C0"/>
                </a:outerShdw>
              </a:effectLst>
              <a:latin typeface="Arial" charset="0"/>
            </a:endParaRPr>
          </a:p>
        </p:txBody>
      </p:sp>
      <p:sp>
        <p:nvSpPr>
          <p:cNvPr id="10248" name="Text Box 10"/>
          <p:cNvSpPr txBox="1">
            <a:spLocks noChangeArrowheads="1"/>
          </p:cNvSpPr>
          <p:nvPr/>
        </p:nvSpPr>
        <p:spPr bwMode="auto">
          <a:xfrm>
            <a:off x="838200" y="50292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lang="en-US" sz="2400">
              <a:solidFill>
                <a:schemeClr val="folHlink"/>
              </a:solidFill>
            </a:endParaRPr>
          </a:p>
        </p:txBody>
      </p:sp>
      <p:sp>
        <p:nvSpPr>
          <p:cNvPr id="15371" name="Text Box 11"/>
          <p:cNvSpPr txBox="1">
            <a:spLocks noChangeArrowheads="1"/>
          </p:cNvSpPr>
          <p:nvPr/>
        </p:nvSpPr>
        <p:spPr bwMode="auto">
          <a:xfrm>
            <a:off x="685800" y="4572000"/>
            <a:ext cx="3581400" cy="1409617"/>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r>
              <a:rPr lang="en-US" sz="2800" dirty="0">
                <a:latin typeface="Arial" charset="0"/>
              </a:rPr>
              <a:t> Output</a:t>
            </a:r>
          </a:p>
          <a:p>
            <a:pPr lvl="1">
              <a:spcBef>
                <a:spcPct val="20000"/>
              </a:spcBef>
              <a:buClr>
                <a:schemeClr val="tx1"/>
              </a:buClr>
              <a:buFontTx/>
              <a:buChar char="–"/>
              <a:defRPr/>
            </a:pPr>
            <a:r>
              <a:rPr lang="en-US" sz="2400" dirty="0">
                <a:latin typeface="Arial" charset="0"/>
              </a:rPr>
              <a:t> Precise</a:t>
            </a:r>
          </a:p>
          <a:p>
            <a:pPr lvl="1">
              <a:spcBef>
                <a:spcPct val="20000"/>
              </a:spcBef>
              <a:buClr>
                <a:schemeClr val="tx1"/>
              </a:buClr>
              <a:buFontTx/>
              <a:buChar char="–"/>
              <a:defRPr/>
            </a:pPr>
            <a:r>
              <a:rPr lang="en-US" sz="2400" dirty="0">
                <a:latin typeface="Arial" charset="0"/>
              </a:rPr>
              <a:t> Subset of database</a:t>
            </a:r>
          </a:p>
        </p:txBody>
      </p:sp>
      <p:sp>
        <p:nvSpPr>
          <p:cNvPr id="15374" name="Text Box 14"/>
          <p:cNvSpPr txBox="1">
            <a:spLocks noChangeArrowheads="1"/>
          </p:cNvSpPr>
          <p:nvPr/>
        </p:nvSpPr>
        <p:spPr bwMode="auto">
          <a:xfrm>
            <a:off x="4191000" y="4610100"/>
            <a:ext cx="4800600" cy="1963614"/>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r>
              <a:rPr lang="en-US" sz="2800" dirty="0">
                <a:latin typeface="Arial" charset="0"/>
              </a:rPr>
              <a:t> Output</a:t>
            </a:r>
          </a:p>
          <a:p>
            <a:pPr lvl="1">
              <a:spcBef>
                <a:spcPct val="20000"/>
              </a:spcBef>
              <a:buClr>
                <a:schemeClr val="tx1"/>
              </a:buClr>
              <a:buFontTx/>
              <a:buChar char="–"/>
              <a:defRPr/>
            </a:pPr>
            <a:r>
              <a:rPr lang="en-US" sz="2400" dirty="0">
                <a:latin typeface="Arial" charset="0"/>
              </a:rPr>
              <a:t> Fuzzy</a:t>
            </a:r>
          </a:p>
          <a:p>
            <a:pPr lvl="1">
              <a:spcBef>
                <a:spcPct val="20000"/>
              </a:spcBef>
              <a:buClr>
                <a:schemeClr val="tx1"/>
              </a:buClr>
              <a:buFontTx/>
              <a:buChar char="–"/>
              <a:defRPr/>
            </a:pPr>
            <a:r>
              <a:rPr lang="en-US" sz="2400" dirty="0">
                <a:latin typeface="Arial" charset="0"/>
              </a:rPr>
              <a:t> Not a subset of database</a:t>
            </a:r>
          </a:p>
          <a:p>
            <a:pPr algn="ctr">
              <a:spcBef>
                <a:spcPct val="50000"/>
              </a:spcBef>
              <a:defRPr/>
            </a:pPr>
            <a:endParaRPr lang="en-US" sz="2400" dirty="0">
              <a:solidFill>
                <a:schemeClr val="folHlink"/>
              </a:solidFill>
              <a:latin typeface="Arial" charset="0"/>
            </a:endParaRPr>
          </a:p>
        </p:txBody>
      </p:sp>
    </p:spTree>
    <p:extLst>
      <p:ext uri="{BB962C8B-B14F-4D97-AF65-F5344CB8AC3E}">
        <p14:creationId xmlns:p14="http://schemas.microsoft.com/office/powerpoint/2010/main" val="3644023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7">
                                            <p:txEl>
                                              <p:pRg st="0" end="0"/>
                                            </p:txEl>
                                          </p:spTgt>
                                        </p:tgtEl>
                                        <p:attrNameLst>
                                          <p:attrName>style.visibility</p:attrName>
                                        </p:attrNameLst>
                                      </p:cBhvr>
                                      <p:to>
                                        <p:strVal val="visible"/>
                                      </p:to>
                                    </p:set>
                                    <p:animEffect transition="in" filter="blinds(horizontal)">
                                      <p:cBhvr>
                                        <p:cTn id="7" dur="500"/>
                                        <p:tgtEl>
                                          <p:spTgt spid="153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367">
                                            <p:txEl>
                                              <p:pRg st="1" end="1"/>
                                            </p:txEl>
                                          </p:spTgt>
                                        </p:tgtEl>
                                        <p:attrNameLst>
                                          <p:attrName>style.visibility</p:attrName>
                                        </p:attrNameLst>
                                      </p:cBhvr>
                                      <p:to>
                                        <p:strVal val="visible"/>
                                      </p:to>
                                    </p:set>
                                    <p:animEffect transition="in" filter="blinds(horizontal)">
                                      <p:cBhvr>
                                        <p:cTn id="10" dur="500"/>
                                        <p:tgtEl>
                                          <p:spTgt spid="1536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367">
                                            <p:txEl>
                                              <p:pRg st="2" end="2"/>
                                            </p:txEl>
                                          </p:spTgt>
                                        </p:tgtEl>
                                        <p:attrNameLst>
                                          <p:attrName>style.visibility</p:attrName>
                                        </p:attrNameLst>
                                      </p:cBhvr>
                                      <p:to>
                                        <p:strVal val="visible"/>
                                      </p:to>
                                    </p:set>
                                    <p:animEffect transition="in" filter="blinds(horizontal)">
                                      <p:cBhvr>
                                        <p:cTn id="13" dur="500"/>
                                        <p:tgtEl>
                                          <p:spTgt spid="1536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nodePh="1">
                                  <p:stCondLst>
                                    <p:cond delay="0"/>
                                  </p:stCondLst>
                                  <p:endCondLst>
                                    <p:cond evt="begin" delay="0">
                                      <p:tn val="16"/>
                                    </p:cond>
                                  </p:endCondLst>
                                  <p:childTnLst>
                                    <p:set>
                                      <p:cBhvr>
                                        <p:cTn id="17" dur="1" fill="hold">
                                          <p:stCondLst>
                                            <p:cond delay="0"/>
                                          </p:stCondLst>
                                        </p:cTn>
                                        <p:tgtEl>
                                          <p:spTgt spid="15369"/>
                                        </p:tgtEl>
                                        <p:attrNameLst>
                                          <p:attrName>style.visibility</p:attrName>
                                        </p:attrNameLst>
                                      </p:cBhvr>
                                      <p:to>
                                        <p:strVal val="visible"/>
                                      </p:to>
                                    </p:set>
                                    <p:animEffect transition="in" filter="blinds(horizontal)">
                                      <p:cBhvr>
                                        <p:cTn id="18" dur="500"/>
                                        <p:tgtEl>
                                          <p:spTgt spid="1536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371"/>
                                        </p:tgtEl>
                                        <p:attrNameLst>
                                          <p:attrName>style.visibility</p:attrName>
                                        </p:attrNameLst>
                                      </p:cBhvr>
                                      <p:to>
                                        <p:strVal val="visible"/>
                                      </p:to>
                                    </p:set>
                                    <p:animEffect transition="in" filter="blinds(horizontal)">
                                      <p:cBhvr>
                                        <p:cTn id="23" dur="500"/>
                                        <p:tgtEl>
                                          <p:spTgt spid="153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374"/>
                                        </p:tgtEl>
                                        <p:attrNameLst>
                                          <p:attrName>style.visibility</p:attrName>
                                        </p:attrNameLst>
                                      </p:cBhvr>
                                      <p:to>
                                        <p:strVal val="visible"/>
                                      </p:to>
                                    </p:set>
                                    <p:animEffect transition="in" filter="blinds(horizontal)">
                                      <p:cBhvr>
                                        <p:cTn id="28" dur="500"/>
                                        <p:tgtEl>
                                          <p:spTgt spid="15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build="p" autoUpdateAnimBg="0"/>
      <p:bldP spid="15369" grpId="0" autoUpdateAnimBg="0"/>
      <p:bldP spid="15371" grpId="0" autoUpdateAnimBg="0"/>
      <p:bldP spid="1537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85800" y="0"/>
            <a:ext cx="7772400" cy="1219200"/>
          </a:xfrm>
        </p:spPr>
        <p:txBody>
          <a:bodyPr/>
          <a:lstStyle/>
          <a:p>
            <a:pPr eaLnBrk="1" hangingPunct="1"/>
            <a:r>
              <a:rPr lang="en-US"/>
              <a:t>Query Examples</a:t>
            </a:r>
          </a:p>
        </p:txBody>
      </p:sp>
      <p:sp>
        <p:nvSpPr>
          <p:cNvPr id="11269" name="Rectangle 3"/>
          <p:cNvSpPr>
            <a:spLocks noGrp="1" noChangeArrowheads="1"/>
          </p:cNvSpPr>
          <p:nvPr>
            <p:ph type="body" idx="1"/>
          </p:nvPr>
        </p:nvSpPr>
        <p:spPr>
          <a:xfrm>
            <a:off x="685800" y="1201738"/>
            <a:ext cx="7772400" cy="4454525"/>
          </a:xfrm>
        </p:spPr>
        <p:txBody>
          <a:bodyPr/>
          <a:lstStyle/>
          <a:p>
            <a:pPr eaLnBrk="1" hangingPunct="1"/>
            <a:r>
              <a:rPr lang="en-US" dirty="0"/>
              <a:t>Database</a:t>
            </a:r>
          </a:p>
          <a:p>
            <a:pPr lvl="1" eaLnBrk="1" hangingPunct="1">
              <a:buFontTx/>
              <a:buNone/>
            </a:pPr>
            <a:endParaRPr lang="en-US" dirty="0"/>
          </a:p>
          <a:p>
            <a:pPr eaLnBrk="1" hangingPunct="1"/>
            <a:endParaRPr lang="en-US" dirty="0"/>
          </a:p>
          <a:p>
            <a:pPr eaLnBrk="1" hangingPunct="1"/>
            <a:endParaRPr lang="en-US" dirty="0"/>
          </a:p>
          <a:p>
            <a:pPr eaLnBrk="1" hangingPunct="1"/>
            <a:r>
              <a:rPr lang="en-US" dirty="0"/>
              <a:t>Data Mining</a:t>
            </a:r>
          </a:p>
        </p:txBody>
      </p:sp>
      <p:sp>
        <p:nvSpPr>
          <p:cNvPr id="18437" name="Text Box 5"/>
          <p:cNvSpPr txBox="1">
            <a:spLocks noChangeArrowheads="1"/>
          </p:cNvSpPr>
          <p:nvPr/>
        </p:nvSpPr>
        <p:spPr bwMode="auto">
          <a:xfrm>
            <a:off x="-609600" y="2855913"/>
            <a:ext cx="8915400" cy="420687"/>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a:effectLst>
                  <a:outerShdw blurRad="38100" dist="38100" dir="2700000" algn="tl">
                    <a:srgbClr val="C0C0C0"/>
                  </a:outerShdw>
                </a:effectLst>
                <a:latin typeface="Arial" charset="0"/>
              </a:rPr>
              <a:t> Find all customers who have purchased milk</a:t>
            </a:r>
          </a:p>
        </p:txBody>
      </p:sp>
      <p:sp>
        <p:nvSpPr>
          <p:cNvPr id="18438" name="Text Box 6"/>
          <p:cNvSpPr txBox="1">
            <a:spLocks noChangeArrowheads="1"/>
          </p:cNvSpPr>
          <p:nvPr/>
        </p:nvSpPr>
        <p:spPr bwMode="auto">
          <a:xfrm>
            <a:off x="-609600" y="5422900"/>
            <a:ext cx="8763000" cy="757130"/>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dirty="0">
                <a:latin typeface="Arial" charset="0"/>
              </a:rPr>
              <a:t> Find all items which are frequently purchased with milk. (association rules)</a:t>
            </a:r>
            <a:endParaRPr lang="en-US" sz="2000" dirty="0">
              <a:solidFill>
                <a:schemeClr val="folHlink"/>
              </a:solidFill>
              <a:latin typeface="Arial" charset="0"/>
            </a:endParaRPr>
          </a:p>
        </p:txBody>
      </p:sp>
      <p:sp>
        <p:nvSpPr>
          <p:cNvPr id="18439" name="Text Box 7"/>
          <p:cNvSpPr txBox="1">
            <a:spLocks noChangeArrowheads="1"/>
          </p:cNvSpPr>
          <p:nvPr/>
        </p:nvSpPr>
        <p:spPr bwMode="auto">
          <a:xfrm>
            <a:off x="1219200" y="1733550"/>
            <a:ext cx="7696200" cy="476250"/>
          </a:xfrm>
          <a:prstGeom prst="rect">
            <a:avLst/>
          </a:prstGeom>
          <a:noFill/>
          <a:ln w="12700" cap="sq">
            <a:noFill/>
            <a:miter lim="800000"/>
            <a:headEnd type="none" w="sm" len="sm"/>
            <a:tailEnd type="none" w="sm" len="sm"/>
          </a:ln>
          <a:effectLst/>
        </p:spPr>
        <p:txBody>
          <a:bodyPr>
            <a:spAutoFit/>
          </a:bodyPr>
          <a:lstStyle/>
          <a:p>
            <a:pPr>
              <a:lnSpc>
                <a:spcPct val="90000"/>
              </a:lnSpc>
              <a:spcBef>
                <a:spcPct val="20000"/>
              </a:spcBef>
              <a:buClr>
                <a:schemeClr val="tx1"/>
              </a:buClr>
              <a:buFontTx/>
              <a:buChar char="–"/>
              <a:defRPr/>
            </a:pPr>
            <a:r>
              <a:rPr lang="en-US" sz="2800" dirty="0">
                <a:latin typeface="Arial" charset="0"/>
              </a:rPr>
              <a:t> </a:t>
            </a:r>
            <a:r>
              <a:rPr lang="en-US" sz="2400" dirty="0">
                <a:latin typeface="Arial" charset="0"/>
              </a:rPr>
              <a:t>Find all credit applicants with last name of Smith.</a:t>
            </a:r>
            <a:endParaRPr lang="en-US" sz="2400" dirty="0">
              <a:solidFill>
                <a:schemeClr val="folHlink"/>
              </a:solidFill>
              <a:latin typeface="Arial" charset="0"/>
            </a:endParaRPr>
          </a:p>
        </p:txBody>
      </p:sp>
      <p:sp>
        <p:nvSpPr>
          <p:cNvPr id="18440" name="Text Box 8"/>
          <p:cNvSpPr txBox="1">
            <a:spLocks noChangeArrowheads="1"/>
          </p:cNvSpPr>
          <p:nvPr/>
        </p:nvSpPr>
        <p:spPr bwMode="auto">
          <a:xfrm>
            <a:off x="762000" y="2146300"/>
            <a:ext cx="7239000" cy="757130"/>
          </a:xfrm>
          <a:prstGeom prst="rect">
            <a:avLst/>
          </a:prstGeom>
          <a:noFill/>
          <a:ln w="12700" cap="sq">
            <a:noFill/>
            <a:miter lim="800000"/>
            <a:headEnd type="none" w="sm" len="sm"/>
            <a:tailEnd type="none" w="sm" len="sm"/>
          </a:ln>
          <a:effectLst/>
        </p:spPr>
        <p:txBody>
          <a:bodyPr>
            <a:spAutoFit/>
          </a:bodyPr>
          <a:lstStyle/>
          <a:p>
            <a:pPr lvl="1">
              <a:lnSpc>
                <a:spcPct val="90000"/>
              </a:lnSpc>
              <a:spcBef>
                <a:spcPct val="20000"/>
              </a:spcBef>
              <a:buClr>
                <a:schemeClr val="tx1"/>
              </a:buClr>
              <a:buFontTx/>
              <a:buChar char="–"/>
              <a:defRPr/>
            </a:pPr>
            <a:r>
              <a:rPr lang="en-US" sz="2400">
                <a:latin typeface="Arial" charset="0"/>
              </a:rPr>
              <a:t> Identify customers who have purchased more than $10,000 in the last month.</a:t>
            </a:r>
            <a:r>
              <a:rPr lang="en-US" sz="2000">
                <a:solidFill>
                  <a:schemeClr val="folHlink"/>
                </a:solidFill>
                <a:latin typeface="Arial" charset="0"/>
              </a:rPr>
              <a:t>   </a:t>
            </a:r>
          </a:p>
        </p:txBody>
      </p:sp>
      <p:sp>
        <p:nvSpPr>
          <p:cNvPr id="18441" name="Text Box 9"/>
          <p:cNvSpPr txBox="1">
            <a:spLocks noChangeArrowheads="1"/>
          </p:cNvSpPr>
          <p:nvPr/>
        </p:nvSpPr>
        <p:spPr bwMode="auto">
          <a:xfrm>
            <a:off x="762000" y="3962400"/>
            <a:ext cx="7010400" cy="804863"/>
          </a:xfrm>
          <a:prstGeom prst="rect">
            <a:avLst/>
          </a:prstGeom>
          <a:noFill/>
          <a:ln w="12700" cap="sq">
            <a:noFill/>
            <a:miter lim="800000"/>
            <a:headEnd type="none" w="sm" len="sm"/>
            <a:tailEnd type="none" w="sm" len="sm"/>
          </a:ln>
          <a:effectLst/>
        </p:spPr>
        <p:txBody>
          <a:bodyPr>
            <a:spAutoFit/>
          </a:bodyPr>
          <a:lstStyle/>
          <a:p>
            <a:pPr lvl="1">
              <a:lnSpc>
                <a:spcPct val="90000"/>
              </a:lnSpc>
              <a:spcBef>
                <a:spcPct val="20000"/>
              </a:spcBef>
              <a:buClr>
                <a:schemeClr val="tx1"/>
              </a:buClr>
              <a:buFontTx/>
              <a:buChar char="–"/>
              <a:defRPr/>
            </a:pPr>
            <a:r>
              <a:rPr lang="en-US" sz="2800">
                <a:latin typeface="Arial" charset="0"/>
              </a:rPr>
              <a:t> </a:t>
            </a:r>
            <a:r>
              <a:rPr lang="en-US" sz="2400">
                <a:latin typeface="Arial" charset="0"/>
              </a:rPr>
              <a:t>Find all credit applicants who are poor credit risks. (classification)</a:t>
            </a:r>
            <a:endParaRPr lang="en-US" sz="2400">
              <a:solidFill>
                <a:schemeClr val="folHlink"/>
              </a:solidFill>
              <a:latin typeface="Arial" charset="0"/>
            </a:endParaRPr>
          </a:p>
        </p:txBody>
      </p:sp>
      <p:sp>
        <p:nvSpPr>
          <p:cNvPr id="18442" name="Rectangle 10"/>
          <p:cNvSpPr>
            <a:spLocks noChangeArrowheads="1"/>
          </p:cNvSpPr>
          <p:nvPr/>
        </p:nvSpPr>
        <p:spPr bwMode="auto">
          <a:xfrm>
            <a:off x="-625475" y="4724400"/>
            <a:ext cx="8778875" cy="757130"/>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dirty="0">
                <a:latin typeface="Arial" charset="0"/>
              </a:rPr>
              <a:t> Identify customers with similar buying habits. (Clustering)</a:t>
            </a:r>
          </a:p>
        </p:txBody>
      </p:sp>
    </p:spTree>
    <p:extLst>
      <p:ext uri="{BB962C8B-B14F-4D97-AF65-F5344CB8AC3E}">
        <p14:creationId xmlns:p14="http://schemas.microsoft.com/office/powerpoint/2010/main" val="4226939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18438" grpId="0" autoUpdateAnimBg="0"/>
      <p:bldP spid="18439" grpId="0" autoUpdateAnimBg="0"/>
      <p:bldP spid="18440" grpId="0" autoUpdateAnimBg="0"/>
      <p:bldP spid="18441" grpId="0" autoUpdateAnimBg="0"/>
      <p:bldP spid="1844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data mining?</a:t>
            </a:r>
          </a:p>
        </p:txBody>
      </p:sp>
      <p:sp>
        <p:nvSpPr>
          <p:cNvPr id="3" name="Content Placeholder 2"/>
          <p:cNvSpPr>
            <a:spLocks noGrp="1"/>
          </p:cNvSpPr>
          <p:nvPr>
            <p:ph idx="1"/>
          </p:nvPr>
        </p:nvSpPr>
        <p:spPr>
          <a:xfrm>
            <a:off x="457200" y="1600200"/>
            <a:ext cx="8382000" cy="4525963"/>
          </a:xfrm>
        </p:spPr>
        <p:txBody>
          <a:bodyPr>
            <a:normAutofit fontScale="47500" lnSpcReduction="20000"/>
          </a:bodyPr>
          <a:lstStyle/>
          <a:p>
            <a:r>
              <a:rPr lang="en-US" sz="5800" dirty="0">
                <a:solidFill>
                  <a:srgbClr val="FF0000"/>
                </a:solidFill>
              </a:rPr>
              <a:t>Really, really huge amounts of raw data!!</a:t>
            </a:r>
            <a:endParaRPr lang="el-GR" sz="5800" dirty="0">
              <a:solidFill>
                <a:srgbClr val="FF0000"/>
              </a:solidFill>
            </a:endParaRPr>
          </a:p>
          <a:p>
            <a:pPr lvl="1"/>
            <a:r>
              <a:rPr lang="en-US" sz="5400" dirty="0"/>
              <a:t>In the digital age, TB of data is generated by the second</a:t>
            </a:r>
          </a:p>
          <a:p>
            <a:pPr lvl="2"/>
            <a:r>
              <a:rPr lang="en-US" sz="5000" dirty="0"/>
              <a:t>Mobile devices, digital photographs, web documents.</a:t>
            </a:r>
          </a:p>
          <a:p>
            <a:pPr lvl="2"/>
            <a:r>
              <a:rPr lang="en-US" sz="5000" dirty="0"/>
              <a:t>Facebook updates, Tweets, Blogs, User-generated content</a:t>
            </a:r>
          </a:p>
          <a:p>
            <a:pPr lvl="2"/>
            <a:r>
              <a:rPr lang="en-US" sz="5000" dirty="0"/>
              <a:t>Transactions, sensor data, surveillance data</a:t>
            </a:r>
          </a:p>
          <a:p>
            <a:pPr lvl="2"/>
            <a:r>
              <a:rPr lang="en-US" sz="5000" dirty="0"/>
              <a:t>Queries, clicks, browsing</a:t>
            </a:r>
          </a:p>
          <a:p>
            <a:pPr lvl="1"/>
            <a:r>
              <a:rPr lang="en-US" sz="5400" dirty="0"/>
              <a:t>Cheap storage has made possible to maintain this data</a:t>
            </a:r>
          </a:p>
          <a:p>
            <a:r>
              <a:rPr lang="en-US" sz="6600" dirty="0">
                <a:solidFill>
                  <a:srgbClr val="FF0000"/>
                </a:solidFill>
              </a:rPr>
              <a:t>Need to analyze the raw data to </a:t>
            </a:r>
            <a:r>
              <a:rPr lang="en-US" sz="6600" dirty="0">
                <a:solidFill>
                  <a:srgbClr val="00B0F0"/>
                </a:solidFill>
              </a:rPr>
              <a:t>extract knowledge</a:t>
            </a:r>
          </a:p>
          <a:p>
            <a:endParaRPr lang="en-US" dirty="0">
              <a:solidFill>
                <a:srgbClr val="FF0000"/>
              </a:solidFill>
            </a:endParaRPr>
          </a:p>
        </p:txBody>
      </p:sp>
    </p:spTree>
    <p:extLst>
      <p:ext uri="{BB962C8B-B14F-4D97-AF65-F5344CB8AC3E}">
        <p14:creationId xmlns:p14="http://schemas.microsoft.com/office/powerpoint/2010/main" val="2468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data mining?</a:t>
            </a:r>
          </a:p>
        </p:txBody>
      </p:sp>
      <p:sp>
        <p:nvSpPr>
          <p:cNvPr id="3" name="Content Placeholder 2"/>
          <p:cNvSpPr>
            <a:spLocks noGrp="1"/>
          </p:cNvSpPr>
          <p:nvPr>
            <p:ph idx="1"/>
          </p:nvPr>
        </p:nvSpPr>
        <p:spPr>
          <a:xfrm>
            <a:off x="457200" y="1600200"/>
            <a:ext cx="8229600" cy="2895600"/>
          </a:xfrm>
        </p:spPr>
        <p:txBody>
          <a:bodyPr>
            <a:normAutofit/>
          </a:bodyPr>
          <a:lstStyle/>
          <a:p>
            <a:pPr lvl="1"/>
            <a:r>
              <a:rPr lang="en-US" dirty="0"/>
              <a:t>Data is power!</a:t>
            </a:r>
          </a:p>
          <a:p>
            <a:pPr lvl="2"/>
            <a:r>
              <a:rPr lang="en-US" dirty="0"/>
              <a:t>Today, the collected data is one of the biggest </a:t>
            </a:r>
            <a:r>
              <a:rPr lang="en-US" dirty="0">
                <a:solidFill>
                  <a:srgbClr val="0070C0"/>
                </a:solidFill>
              </a:rPr>
              <a:t>assets</a:t>
            </a:r>
            <a:r>
              <a:rPr lang="en-US" dirty="0"/>
              <a:t> of an online company</a:t>
            </a:r>
          </a:p>
          <a:p>
            <a:pPr lvl="3"/>
            <a:r>
              <a:rPr lang="en-US" dirty="0"/>
              <a:t>Query logs of Google</a:t>
            </a:r>
          </a:p>
          <a:p>
            <a:pPr lvl="3"/>
            <a:r>
              <a:rPr lang="en-US" dirty="0"/>
              <a:t>The friendship and updates of Facebook</a:t>
            </a:r>
          </a:p>
          <a:p>
            <a:pPr lvl="3"/>
            <a:r>
              <a:rPr lang="en-US" dirty="0"/>
              <a:t>Tweets and follows of Twitter</a:t>
            </a:r>
          </a:p>
          <a:p>
            <a:pPr lvl="3"/>
            <a:r>
              <a:rPr lang="en-US" dirty="0"/>
              <a:t>Amazon transactions</a:t>
            </a:r>
          </a:p>
          <a:p>
            <a:pPr lvl="1"/>
            <a:r>
              <a:rPr lang="en-US" dirty="0"/>
              <a:t>We need a way to harness the </a:t>
            </a:r>
            <a:r>
              <a:rPr lang="en-US" dirty="0">
                <a:solidFill>
                  <a:schemeClr val="accent6">
                    <a:lumMod val="75000"/>
                  </a:schemeClr>
                </a:solidFill>
              </a:rPr>
              <a:t>collective intelligence</a:t>
            </a:r>
          </a:p>
        </p:txBody>
      </p:sp>
    </p:spTree>
    <p:extLst>
      <p:ext uri="{BB962C8B-B14F-4D97-AF65-F5344CB8AC3E}">
        <p14:creationId xmlns:p14="http://schemas.microsoft.com/office/powerpoint/2010/main" val="3836906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data is also very </a:t>
            </a:r>
            <a:r>
              <a:rPr lang="en-US" dirty="0">
                <a:solidFill>
                  <a:srgbClr val="FF0000"/>
                </a:solidFill>
              </a:rPr>
              <a:t>complex</a:t>
            </a:r>
          </a:p>
        </p:txBody>
      </p:sp>
      <p:sp>
        <p:nvSpPr>
          <p:cNvPr id="3" name="Content Placeholder 2"/>
          <p:cNvSpPr>
            <a:spLocks noGrp="1"/>
          </p:cNvSpPr>
          <p:nvPr>
            <p:ph idx="1"/>
          </p:nvPr>
        </p:nvSpPr>
        <p:spPr/>
        <p:txBody>
          <a:bodyPr>
            <a:normAutofit/>
          </a:bodyPr>
          <a:lstStyle/>
          <a:p>
            <a:pPr algn="just"/>
            <a:r>
              <a:rPr lang="en-US" dirty="0"/>
              <a:t>Multiple </a:t>
            </a:r>
            <a:r>
              <a:rPr lang="en-US" dirty="0">
                <a:solidFill>
                  <a:srgbClr val="00B0F0"/>
                </a:solidFill>
              </a:rPr>
              <a:t>types</a:t>
            </a:r>
            <a:r>
              <a:rPr lang="en-US" dirty="0"/>
              <a:t> of data: tables, images, graphs, etc</a:t>
            </a:r>
          </a:p>
          <a:p>
            <a:pPr algn="just"/>
            <a:r>
              <a:rPr lang="en-US" dirty="0">
                <a:solidFill>
                  <a:srgbClr val="00B0F0"/>
                </a:solidFill>
              </a:rPr>
              <a:t>Interconnected</a:t>
            </a:r>
            <a:r>
              <a:rPr lang="en-US" dirty="0"/>
              <a:t> data of different types:</a:t>
            </a:r>
          </a:p>
          <a:p>
            <a:pPr lvl="1" algn="just"/>
            <a:r>
              <a:rPr lang="en-US" dirty="0"/>
              <a:t>From the mobile phone we can collect, location of the user, friendship information, check-ins to venues, opinions through twitter, images though cameras, queries to search engines</a:t>
            </a:r>
          </a:p>
        </p:txBody>
      </p:sp>
    </p:spTree>
    <p:extLst>
      <p:ext uri="{BB962C8B-B14F-4D97-AF65-F5344CB8AC3E}">
        <p14:creationId xmlns:p14="http://schemas.microsoft.com/office/powerpoint/2010/main" val="296360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transaction data</a:t>
            </a:r>
          </a:p>
        </p:txBody>
      </p:sp>
      <p:sp>
        <p:nvSpPr>
          <p:cNvPr id="3" name="Content Placeholder 2"/>
          <p:cNvSpPr>
            <a:spLocks noGrp="1"/>
          </p:cNvSpPr>
          <p:nvPr>
            <p:ph idx="1"/>
          </p:nvPr>
        </p:nvSpPr>
        <p:spPr/>
        <p:txBody>
          <a:bodyPr>
            <a:normAutofit/>
          </a:bodyPr>
          <a:lstStyle/>
          <a:p>
            <a:pPr algn="just"/>
            <a:r>
              <a:rPr lang="en-US" dirty="0"/>
              <a:t>Billions of real-life customers: </a:t>
            </a:r>
          </a:p>
          <a:p>
            <a:pPr lvl="1" algn="just"/>
            <a:r>
              <a:rPr lang="en-US" dirty="0"/>
              <a:t>Credit card companies: billions of transactions per day.</a:t>
            </a:r>
          </a:p>
          <a:p>
            <a:pPr lvl="1" algn="just"/>
            <a:endParaRPr lang="en-US" dirty="0"/>
          </a:p>
          <a:p>
            <a:pPr algn="just"/>
            <a:r>
              <a:rPr lang="en-US" dirty="0"/>
              <a:t>The point cards allow companies to collect information about specific users</a:t>
            </a:r>
          </a:p>
          <a:p>
            <a:endParaRPr lang="en-US" dirty="0"/>
          </a:p>
        </p:txBody>
      </p:sp>
      <p:graphicFrame>
        <p:nvGraphicFramePr>
          <p:cNvPr id="25601" name="Object 1"/>
          <p:cNvGraphicFramePr>
            <a:graphicFrameLocks noChangeAspect="1"/>
          </p:cNvGraphicFramePr>
          <p:nvPr/>
        </p:nvGraphicFramePr>
        <p:xfrm>
          <a:off x="6553200" y="3754437"/>
          <a:ext cx="2146300" cy="2341563"/>
        </p:xfrm>
        <a:graphic>
          <a:graphicData uri="http://schemas.openxmlformats.org/presentationml/2006/ole">
            <mc:AlternateContent xmlns:mc="http://schemas.openxmlformats.org/markup-compatibility/2006">
              <mc:Choice xmlns:v="urn:schemas-microsoft-com:vml" Requires="v">
                <p:oleObj spid="_x0000_s25613" name="VISIO" r:id="rId2" imgW="2142744" imgH="2343912" progId="">
                  <p:embed/>
                </p:oleObj>
              </mc:Choice>
              <mc:Fallback>
                <p:oleObj name="VISIO" r:id="rId2" imgW="2142744" imgH="2343912" progId="">
                  <p:embed/>
                  <p:pic>
                    <p:nvPicPr>
                      <p:cNvPr id="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754437"/>
                        <a:ext cx="21463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2" name="Object 2"/>
          <p:cNvGraphicFramePr>
            <a:graphicFrameLocks noChangeAspect="1"/>
          </p:cNvGraphicFramePr>
          <p:nvPr/>
        </p:nvGraphicFramePr>
        <p:xfrm>
          <a:off x="5029200" y="4440237"/>
          <a:ext cx="1485900" cy="1558925"/>
        </p:xfrm>
        <a:graphic>
          <a:graphicData uri="http://schemas.openxmlformats.org/presentationml/2006/ole">
            <mc:AlternateContent xmlns:mc="http://schemas.openxmlformats.org/markup-compatibility/2006">
              <mc:Choice xmlns:v="urn:schemas-microsoft-com:vml" Requires="v">
                <p:oleObj spid="_x0000_s25614" name="VISIO" r:id="rId4" imgW="1661160" imgH="1748028" progId="">
                  <p:embed/>
                </p:oleObj>
              </mc:Choice>
              <mc:Fallback>
                <p:oleObj name="VISIO" r:id="rId4" imgW="1661160" imgH="1748028" progId="">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440237"/>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7039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p:cNvSpPr>
            <a:spLocks noGrp="1" noChangeArrowheads="1"/>
          </p:cNvSpPr>
          <p:nvPr>
            <p:ph type="title"/>
          </p:nvPr>
        </p:nvSpPr>
        <p:spPr>
          <a:xfrm>
            <a:off x="304800" y="381000"/>
            <a:ext cx="8229600" cy="1143000"/>
          </a:xfrm>
        </p:spPr>
        <p:txBody>
          <a:bodyPr/>
          <a:lstStyle/>
          <a:p>
            <a:r>
              <a:rPr lang="en-US"/>
              <a:t>Today’s topics</a:t>
            </a:r>
          </a:p>
        </p:txBody>
      </p:sp>
      <p:sp>
        <p:nvSpPr>
          <p:cNvPr id="13" name="Rounded Rectangle 12"/>
          <p:cNvSpPr/>
          <p:nvPr/>
        </p:nvSpPr>
        <p:spPr>
          <a:xfrm>
            <a:off x="1828800" y="23622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Introducing</a:t>
            </a:r>
          </a:p>
        </p:txBody>
      </p:sp>
      <p:sp>
        <p:nvSpPr>
          <p:cNvPr id="16" name="Rounded Rectangle 15"/>
          <p:cNvSpPr/>
          <p:nvPr/>
        </p:nvSpPr>
        <p:spPr>
          <a:xfrm>
            <a:off x="5562600" y="39624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Exam</a:t>
            </a:r>
          </a:p>
        </p:txBody>
      </p:sp>
      <p:sp>
        <p:nvSpPr>
          <p:cNvPr id="17" name="Rounded Rectangle 16"/>
          <p:cNvSpPr/>
          <p:nvPr/>
        </p:nvSpPr>
        <p:spPr>
          <a:xfrm>
            <a:off x="1752600" y="43434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Book</a:t>
            </a:r>
          </a:p>
        </p:txBody>
      </p:sp>
      <p:sp>
        <p:nvSpPr>
          <p:cNvPr id="18" name="Rounded Rectangle 17"/>
          <p:cNvSpPr/>
          <p:nvPr/>
        </p:nvSpPr>
        <p:spPr>
          <a:xfrm>
            <a:off x="5486400" y="22098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Syllabus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document data</a:t>
            </a:r>
          </a:p>
        </p:txBody>
      </p:sp>
      <p:sp>
        <p:nvSpPr>
          <p:cNvPr id="3" name="Content Placeholder 2"/>
          <p:cNvSpPr>
            <a:spLocks noGrp="1"/>
          </p:cNvSpPr>
          <p:nvPr>
            <p:ph idx="1"/>
          </p:nvPr>
        </p:nvSpPr>
        <p:spPr>
          <a:xfrm>
            <a:off x="457200" y="1600200"/>
            <a:ext cx="8229600" cy="3048000"/>
          </a:xfrm>
        </p:spPr>
        <p:txBody>
          <a:bodyPr>
            <a:normAutofit/>
          </a:bodyPr>
          <a:lstStyle/>
          <a:p>
            <a:r>
              <a:rPr lang="en-US" sz="2400" dirty="0"/>
              <a:t>Web as a document repository: estimated 50 billions of web pages</a:t>
            </a:r>
          </a:p>
          <a:p>
            <a:r>
              <a:rPr lang="en-US" sz="2400" dirty="0"/>
              <a:t>Wikipedia: 4 million articles (and counting)</a:t>
            </a:r>
          </a:p>
          <a:p>
            <a:r>
              <a:rPr lang="en-US" sz="2400" dirty="0"/>
              <a:t>Online news portals: steady stream of 100’s of new articles every day</a:t>
            </a:r>
          </a:p>
        </p:txBody>
      </p:sp>
      <p:pic>
        <p:nvPicPr>
          <p:cNvPr id="24577" name="Picture 1"/>
          <p:cNvPicPr>
            <a:picLocks noChangeAspect="1" noChangeArrowheads="1"/>
          </p:cNvPicPr>
          <p:nvPr/>
        </p:nvPicPr>
        <p:blipFill>
          <a:blip r:embed="rId2"/>
          <a:srcRect/>
          <a:stretch>
            <a:fillRect/>
          </a:stretch>
        </p:blipFill>
        <p:spPr bwMode="auto">
          <a:xfrm>
            <a:off x="3505200" y="3274024"/>
            <a:ext cx="4005263" cy="3202976"/>
          </a:xfrm>
          <a:prstGeom prst="rect">
            <a:avLst/>
          </a:prstGeom>
          <a:noFill/>
          <a:ln w="9525">
            <a:noFill/>
            <a:miter lim="800000"/>
            <a:headEnd/>
            <a:tailEnd/>
          </a:ln>
          <a:effectLst/>
        </p:spPr>
      </p:pic>
    </p:spTree>
    <p:extLst>
      <p:ext uri="{BB962C8B-B14F-4D97-AF65-F5344CB8AC3E}">
        <p14:creationId xmlns:p14="http://schemas.microsoft.com/office/powerpoint/2010/main" val="1740813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network data</a:t>
            </a:r>
          </a:p>
        </p:txBody>
      </p:sp>
      <p:sp>
        <p:nvSpPr>
          <p:cNvPr id="3" name="Content Placeholder 2"/>
          <p:cNvSpPr>
            <a:spLocks noGrp="1"/>
          </p:cNvSpPr>
          <p:nvPr>
            <p:ph idx="1"/>
          </p:nvPr>
        </p:nvSpPr>
        <p:spPr>
          <a:xfrm>
            <a:off x="457200" y="1600200"/>
            <a:ext cx="8229600" cy="3124200"/>
          </a:xfrm>
        </p:spPr>
        <p:txBody>
          <a:bodyPr>
            <a:normAutofit/>
          </a:bodyPr>
          <a:lstStyle/>
          <a:p>
            <a:r>
              <a:rPr lang="en-US" sz="2400" dirty="0"/>
              <a:t>Web: 50 billion pages linked via hyperlinks</a:t>
            </a:r>
          </a:p>
          <a:p>
            <a:r>
              <a:rPr lang="en-US" sz="2400" dirty="0" err="1"/>
              <a:t>Facebook</a:t>
            </a:r>
            <a:r>
              <a:rPr lang="en-US" sz="2400" dirty="0"/>
              <a:t>: 500 million users</a:t>
            </a:r>
          </a:p>
          <a:p>
            <a:r>
              <a:rPr lang="en-US" sz="2400" dirty="0"/>
              <a:t>Twitter: 300 million users</a:t>
            </a:r>
          </a:p>
          <a:p>
            <a:r>
              <a:rPr lang="en-US" sz="2400" dirty="0"/>
              <a:t>Instant messenger: ~1billion users</a:t>
            </a:r>
          </a:p>
          <a:p>
            <a:r>
              <a:rPr lang="en-US" sz="2400" dirty="0"/>
              <a:t>Blogs: 250 million blogs worldwide, presidential candidates run blogs</a:t>
            </a:r>
          </a:p>
          <a:p>
            <a:endParaRPr lang="en-US" sz="2400" dirty="0"/>
          </a:p>
          <a:p>
            <a:endParaRPr lang="en-US" sz="2400" dirty="0"/>
          </a:p>
        </p:txBody>
      </p:sp>
      <p:pic>
        <p:nvPicPr>
          <p:cNvPr id="23553" name="Picture 1"/>
          <p:cNvPicPr>
            <a:picLocks noChangeAspect="1" noChangeArrowheads="1"/>
          </p:cNvPicPr>
          <p:nvPr/>
        </p:nvPicPr>
        <p:blipFill>
          <a:blip r:embed="rId2"/>
          <a:srcRect/>
          <a:stretch>
            <a:fillRect/>
          </a:stretch>
        </p:blipFill>
        <p:spPr bwMode="auto">
          <a:xfrm>
            <a:off x="3581400" y="3886200"/>
            <a:ext cx="4194337" cy="2755984"/>
          </a:xfrm>
          <a:prstGeom prst="rect">
            <a:avLst/>
          </a:prstGeom>
          <a:noFill/>
          <a:ln w="9525">
            <a:noFill/>
            <a:miter lim="800000"/>
            <a:headEnd/>
            <a:tailEnd/>
          </a:ln>
          <a:effectLst/>
        </p:spPr>
      </p:pic>
    </p:spTree>
    <p:extLst>
      <p:ext uri="{BB962C8B-B14F-4D97-AF65-F5344CB8AC3E}">
        <p14:creationId xmlns:p14="http://schemas.microsoft.com/office/powerpoint/2010/main" val="192002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genomic sequences</a:t>
            </a:r>
          </a:p>
        </p:txBody>
      </p:sp>
      <p:sp>
        <p:nvSpPr>
          <p:cNvPr id="3" name="Content Placeholder 2"/>
          <p:cNvSpPr>
            <a:spLocks noGrp="1"/>
          </p:cNvSpPr>
          <p:nvPr>
            <p:ph idx="1"/>
          </p:nvPr>
        </p:nvSpPr>
        <p:spPr>
          <a:xfrm>
            <a:off x="457200" y="1600200"/>
            <a:ext cx="8229600" cy="3124200"/>
          </a:xfrm>
        </p:spPr>
        <p:txBody>
          <a:bodyPr>
            <a:normAutofit/>
          </a:bodyPr>
          <a:lstStyle/>
          <a:p>
            <a:r>
              <a:rPr lang="en-US" sz="2400" dirty="0">
                <a:hlinkClick r:id="rId2"/>
              </a:rPr>
              <a:t>http://www.1000genomes.org/page.php</a:t>
            </a:r>
            <a:endParaRPr lang="en-US" sz="2400" dirty="0"/>
          </a:p>
          <a:p>
            <a:r>
              <a:rPr lang="en-US" sz="2400" dirty="0"/>
              <a:t>Full sequence of 1000 individuals</a:t>
            </a:r>
          </a:p>
          <a:p>
            <a:r>
              <a:rPr lang="en-US" sz="2400" dirty="0"/>
              <a:t>3*10</a:t>
            </a:r>
            <a:r>
              <a:rPr lang="en-US" sz="2400" baseline="30000" dirty="0"/>
              <a:t>9</a:t>
            </a:r>
            <a:r>
              <a:rPr lang="en-US" sz="2400" dirty="0"/>
              <a:t> nucleotides per person </a:t>
            </a:r>
            <a:r>
              <a:rPr lang="en-US" sz="2400" dirty="0">
                <a:sym typeface="Wingdings" pitchFamily="2" charset="2"/>
              </a:rPr>
              <a:t> 3*10</a:t>
            </a:r>
            <a:r>
              <a:rPr lang="en-US" sz="2400" baseline="30000" dirty="0">
                <a:sym typeface="Wingdings" pitchFamily="2" charset="2"/>
              </a:rPr>
              <a:t>12 </a:t>
            </a:r>
            <a:r>
              <a:rPr lang="en-US" sz="2400" dirty="0">
                <a:sym typeface="Wingdings" pitchFamily="2" charset="2"/>
              </a:rPr>
              <a:t>nucleotides</a:t>
            </a:r>
          </a:p>
          <a:p>
            <a:r>
              <a:rPr lang="en-US" sz="2400" dirty="0">
                <a:sym typeface="Wingdings" pitchFamily="2" charset="2"/>
              </a:rPr>
              <a:t>Lots more data in fact: medical history of the persons, gene expression data</a:t>
            </a:r>
            <a:endParaRPr lang="en-US" sz="2400" dirty="0"/>
          </a:p>
        </p:txBody>
      </p:sp>
      <p:pic>
        <p:nvPicPr>
          <p:cNvPr id="4" name="Picture 5" descr="gene"/>
          <p:cNvPicPr>
            <a:picLocks noChangeAspect="1" noChangeArrowheads="1"/>
          </p:cNvPicPr>
          <p:nvPr/>
        </p:nvPicPr>
        <p:blipFill>
          <a:blip r:embed="rId3"/>
          <a:srcRect/>
          <a:stretch>
            <a:fillRect/>
          </a:stretch>
        </p:blipFill>
        <p:spPr bwMode="auto">
          <a:xfrm>
            <a:off x="3886200" y="3886200"/>
            <a:ext cx="3234813"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8459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environmental data</a:t>
            </a:r>
          </a:p>
        </p:txBody>
      </p:sp>
      <p:sp>
        <p:nvSpPr>
          <p:cNvPr id="3" name="Content Placeholder 2"/>
          <p:cNvSpPr>
            <a:spLocks noGrp="1"/>
          </p:cNvSpPr>
          <p:nvPr>
            <p:ph idx="1"/>
          </p:nvPr>
        </p:nvSpPr>
        <p:spPr/>
        <p:txBody>
          <a:bodyPr>
            <a:normAutofit fontScale="92500"/>
          </a:bodyPr>
          <a:lstStyle/>
          <a:p>
            <a:r>
              <a:rPr lang="en-US" dirty="0"/>
              <a:t>Climate data (just an example)</a:t>
            </a:r>
          </a:p>
          <a:p>
            <a:pPr marL="342900" lvl="1" indent="-342900">
              <a:buNone/>
            </a:pPr>
            <a:r>
              <a:rPr lang="en-US" sz="2400" dirty="0">
                <a:hlinkClick r:id="rId2"/>
              </a:rPr>
              <a:t>http://www.ncdc.gov/oa/climate/ghcn-monthly/index.php</a:t>
            </a:r>
            <a:endParaRPr lang="en-US" sz="2400" dirty="0"/>
          </a:p>
          <a:p>
            <a:endParaRPr lang="en-US" dirty="0"/>
          </a:p>
          <a:p>
            <a:r>
              <a:rPr lang="en-US" dirty="0"/>
              <a:t>“a database of temperature, precipitation and pressure records managed by the National Climatic Data Center, Arizona State University and the Carbon Dioxide Information Analysis Center”</a:t>
            </a:r>
          </a:p>
          <a:p>
            <a:endParaRPr lang="en-US" dirty="0"/>
          </a:p>
          <a:p>
            <a:r>
              <a:rPr lang="en-US" dirty="0"/>
              <a:t>“6000 temperature stations, 7500 precipitation stations, 2000 pressure stations”</a:t>
            </a:r>
          </a:p>
          <a:p>
            <a:pPr lvl="1"/>
            <a:r>
              <a:rPr lang="en-US" dirty="0">
                <a:solidFill>
                  <a:schemeClr val="accent6">
                    <a:lumMod val="75000"/>
                  </a:schemeClr>
                </a:solidFill>
              </a:rPr>
              <a:t>Spatiotemporal</a:t>
            </a:r>
            <a:r>
              <a:rPr lang="en-US" dirty="0"/>
              <a:t> data</a:t>
            </a:r>
          </a:p>
          <a:p>
            <a:pPr lvl="1">
              <a:buNone/>
            </a:pPr>
            <a:endParaRPr lang="en-US" dirty="0"/>
          </a:p>
        </p:txBody>
      </p:sp>
    </p:spTree>
    <p:extLst>
      <p:ext uri="{BB962C8B-B14F-4D97-AF65-F5344CB8AC3E}">
        <p14:creationId xmlns:p14="http://schemas.microsoft.com/office/powerpoint/2010/main" val="46742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a:xfrm>
            <a:off x="381000" y="457200"/>
            <a:ext cx="8280400" cy="1066800"/>
          </a:xfrm>
        </p:spPr>
        <p:txBody>
          <a:bodyPr>
            <a:normAutofit/>
          </a:bodyPr>
          <a:lstStyle/>
          <a:p>
            <a:r>
              <a:rPr lang="en-US" dirty="0"/>
              <a:t>So, what is Data?</a:t>
            </a:r>
          </a:p>
        </p:txBody>
      </p:sp>
      <p:sp>
        <p:nvSpPr>
          <p:cNvPr id="649225" name="Rectangle 9"/>
          <p:cNvSpPr>
            <a:spLocks noGrp="1" noChangeArrowheads="1"/>
          </p:cNvSpPr>
          <p:nvPr>
            <p:ph type="body" sz="half" idx="1"/>
          </p:nvPr>
        </p:nvSpPr>
        <p:spPr>
          <a:xfrm>
            <a:off x="228600" y="1524000"/>
            <a:ext cx="4083050" cy="5181600"/>
          </a:xfrm>
        </p:spPr>
        <p:txBody>
          <a:bodyPr/>
          <a:lstStyle/>
          <a:p>
            <a:r>
              <a:rPr lang="en-US" sz="2000" dirty="0"/>
              <a:t>Collection of data </a:t>
            </a:r>
            <a:r>
              <a:rPr lang="en-US" sz="2000" dirty="0">
                <a:solidFill>
                  <a:srgbClr val="0070C0"/>
                </a:solidFill>
              </a:rPr>
              <a:t>objects</a:t>
            </a:r>
            <a:r>
              <a:rPr lang="en-US" sz="2000" dirty="0"/>
              <a:t> and their </a:t>
            </a:r>
            <a:r>
              <a:rPr lang="en-US" sz="2000" dirty="0">
                <a:solidFill>
                  <a:schemeClr val="accent6">
                    <a:lumMod val="75000"/>
                  </a:schemeClr>
                </a:solidFill>
              </a:rPr>
              <a:t>attributes</a:t>
            </a:r>
          </a:p>
          <a:p>
            <a:pPr lvl="4"/>
            <a:endParaRPr lang="en-US" sz="1600" dirty="0"/>
          </a:p>
          <a:p>
            <a:r>
              <a:rPr lang="en-US" sz="2000" dirty="0"/>
              <a:t>An attribute is a property or characteristic of an object</a:t>
            </a:r>
          </a:p>
          <a:p>
            <a:pPr lvl="1"/>
            <a:r>
              <a:rPr lang="en-US" sz="1800" dirty="0"/>
              <a:t>Examples: eye color of a person, temperature, etc.</a:t>
            </a:r>
          </a:p>
          <a:p>
            <a:pPr lvl="1"/>
            <a:r>
              <a:rPr lang="en-US" sz="1800" dirty="0"/>
              <a:t>Attribute is also known as </a:t>
            </a:r>
            <a:r>
              <a:rPr lang="en-US" sz="1800" dirty="0">
                <a:solidFill>
                  <a:schemeClr val="accent6">
                    <a:lumMod val="75000"/>
                  </a:schemeClr>
                </a:solidFill>
              </a:rPr>
              <a:t>variable</a:t>
            </a:r>
            <a:r>
              <a:rPr lang="en-US" sz="1800" dirty="0"/>
              <a:t>, </a:t>
            </a:r>
            <a:r>
              <a:rPr lang="en-US" sz="1800" dirty="0">
                <a:solidFill>
                  <a:schemeClr val="accent6">
                    <a:lumMod val="75000"/>
                  </a:schemeClr>
                </a:solidFill>
              </a:rPr>
              <a:t>field</a:t>
            </a:r>
            <a:r>
              <a:rPr lang="en-US" sz="1800" dirty="0"/>
              <a:t>, </a:t>
            </a:r>
            <a:r>
              <a:rPr lang="en-US" sz="1800" dirty="0">
                <a:solidFill>
                  <a:schemeClr val="accent6">
                    <a:lumMod val="75000"/>
                  </a:schemeClr>
                </a:solidFill>
              </a:rPr>
              <a:t>characteristic</a:t>
            </a:r>
            <a:r>
              <a:rPr lang="en-US" sz="1800" dirty="0"/>
              <a:t>, or </a:t>
            </a:r>
            <a:r>
              <a:rPr lang="en-US" sz="1800" dirty="0">
                <a:solidFill>
                  <a:schemeClr val="accent6">
                    <a:lumMod val="75000"/>
                  </a:schemeClr>
                </a:solidFill>
              </a:rPr>
              <a:t>feature</a:t>
            </a:r>
          </a:p>
          <a:p>
            <a:r>
              <a:rPr lang="en-US" sz="2000" dirty="0"/>
              <a:t>A collection of attributes describe an object</a:t>
            </a:r>
          </a:p>
          <a:p>
            <a:pPr lvl="1"/>
            <a:r>
              <a:rPr lang="en-US" sz="1800" dirty="0"/>
              <a:t>Object is also known as </a:t>
            </a:r>
            <a:r>
              <a:rPr lang="en-US" sz="1800" dirty="0">
                <a:solidFill>
                  <a:srgbClr val="0070C0"/>
                </a:solidFill>
              </a:rPr>
              <a:t>record</a:t>
            </a:r>
            <a:r>
              <a:rPr lang="en-US" sz="1800" dirty="0"/>
              <a:t>, </a:t>
            </a:r>
            <a:r>
              <a:rPr lang="en-US" sz="1800" dirty="0">
                <a:solidFill>
                  <a:srgbClr val="0070C0"/>
                </a:solidFill>
              </a:rPr>
              <a:t>point</a:t>
            </a:r>
            <a:r>
              <a:rPr lang="en-US" sz="1800" dirty="0"/>
              <a:t>, </a:t>
            </a:r>
            <a:r>
              <a:rPr lang="en-US" sz="1800" dirty="0">
                <a:solidFill>
                  <a:srgbClr val="0070C0"/>
                </a:solidFill>
              </a:rPr>
              <a:t>case</a:t>
            </a:r>
            <a:r>
              <a:rPr lang="en-US" sz="1800" dirty="0"/>
              <a:t>, </a:t>
            </a:r>
            <a:r>
              <a:rPr lang="en-US" sz="1800" dirty="0">
                <a:solidFill>
                  <a:srgbClr val="0070C0"/>
                </a:solidFill>
              </a:rPr>
              <a:t>sample</a:t>
            </a:r>
            <a:r>
              <a:rPr lang="en-US" sz="1800" dirty="0"/>
              <a:t>, </a:t>
            </a:r>
            <a:r>
              <a:rPr lang="en-US" sz="1800" dirty="0">
                <a:solidFill>
                  <a:srgbClr val="0070C0"/>
                </a:solidFill>
              </a:rPr>
              <a:t>entity</a:t>
            </a:r>
            <a:r>
              <a:rPr lang="en-US" sz="1800" dirty="0"/>
              <a:t>, or </a:t>
            </a:r>
            <a:r>
              <a:rPr lang="en-US" sz="1800" dirty="0">
                <a:solidFill>
                  <a:srgbClr val="0070C0"/>
                </a:solidFill>
              </a:rPr>
              <a:t>instance</a:t>
            </a:r>
          </a:p>
          <a:p>
            <a:pPr lvl="4"/>
            <a:endParaRPr lang="en-US" sz="1600" dirty="0"/>
          </a:p>
        </p:txBody>
      </p:sp>
      <p:grpSp>
        <p:nvGrpSpPr>
          <p:cNvPr id="649232" name="Group 16"/>
          <p:cNvGrpSpPr>
            <a:grpSpLocks/>
          </p:cNvGrpSpPr>
          <p:nvPr/>
        </p:nvGrpSpPr>
        <p:grpSpPr bwMode="auto">
          <a:xfrm>
            <a:off x="5638800" y="990600"/>
            <a:ext cx="3513138" cy="4191000"/>
            <a:chOff x="3403" y="1104"/>
            <a:chExt cx="2213" cy="2640"/>
          </a:xfrm>
        </p:grpSpPr>
        <p:graphicFrame>
          <p:nvGraphicFramePr>
            <p:cNvPr id="649226"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9228" name="Document" r:id="rId3" imgW="5405628" imgH="5779008" progId="Word.Document.8">
                    <p:embed/>
                  </p:oleObj>
                </mc:Choice>
                <mc:Fallback>
                  <p:oleObj name="Document" r:id="rId3" imgW="5405628" imgH="5779008" progId="Word.Document.8">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922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30" name="Text Box 14"/>
          <p:cNvSpPr txBox="1">
            <a:spLocks noChangeArrowheads="1"/>
          </p:cNvSpPr>
          <p:nvPr/>
        </p:nvSpPr>
        <p:spPr bwMode="auto">
          <a:xfrm>
            <a:off x="6477000" y="4572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Attributes</a:t>
            </a:r>
          </a:p>
        </p:txBody>
      </p:sp>
      <p:sp>
        <p:nvSpPr>
          <p:cNvPr id="649231" name="AutoShape 15"/>
          <p:cNvSpPr>
            <a:spLocks/>
          </p:cNvSpPr>
          <p:nvPr/>
        </p:nvSpPr>
        <p:spPr bwMode="auto">
          <a:xfrm>
            <a:off x="5257800" y="1905000"/>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33" name="Text Box 17"/>
          <p:cNvSpPr txBox="1">
            <a:spLocks noChangeArrowheads="1"/>
          </p:cNvSpPr>
          <p:nvPr/>
        </p:nvSpPr>
        <p:spPr bwMode="auto">
          <a:xfrm>
            <a:off x="4191000" y="3276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Objects</a:t>
            </a:r>
          </a:p>
        </p:txBody>
      </p:sp>
      <p:sp>
        <p:nvSpPr>
          <p:cNvPr id="10" name="TextBox 9"/>
          <p:cNvSpPr txBox="1"/>
          <p:nvPr/>
        </p:nvSpPr>
        <p:spPr>
          <a:xfrm>
            <a:off x="5105400" y="5410200"/>
            <a:ext cx="3903633" cy="1200329"/>
          </a:xfrm>
          <a:prstGeom prst="rect">
            <a:avLst/>
          </a:prstGeom>
          <a:noFill/>
        </p:spPr>
        <p:txBody>
          <a:bodyPr wrap="none" rtlCol="0">
            <a:spAutoFit/>
          </a:bodyPr>
          <a:lstStyle/>
          <a:p>
            <a:r>
              <a:rPr lang="en-US" dirty="0">
                <a:solidFill>
                  <a:srgbClr val="FF0000"/>
                </a:solidFill>
              </a:rPr>
              <a:t>Size: </a:t>
            </a:r>
            <a:r>
              <a:rPr lang="en-US" dirty="0"/>
              <a:t>Number of objects</a:t>
            </a:r>
          </a:p>
          <a:p>
            <a:r>
              <a:rPr lang="en-US" dirty="0">
                <a:solidFill>
                  <a:srgbClr val="FF0000"/>
                </a:solidFill>
              </a:rPr>
              <a:t>Dimensionality</a:t>
            </a:r>
            <a:r>
              <a:rPr lang="en-US" dirty="0"/>
              <a:t>: Number of attributes</a:t>
            </a:r>
          </a:p>
          <a:p>
            <a:r>
              <a:rPr lang="en-US" dirty="0">
                <a:solidFill>
                  <a:srgbClr val="FF0000"/>
                </a:solidFill>
              </a:rPr>
              <a:t>Sparsity</a:t>
            </a:r>
            <a:r>
              <a:rPr lang="en-US" dirty="0"/>
              <a:t>: Number of populated </a:t>
            </a:r>
          </a:p>
          <a:p>
            <a:r>
              <a:rPr lang="en-US" dirty="0"/>
              <a:t>	object-attribute pairs</a:t>
            </a:r>
          </a:p>
        </p:txBody>
      </p:sp>
    </p:spTree>
    <p:extLst>
      <p:ext uri="{BB962C8B-B14F-4D97-AF65-F5344CB8AC3E}">
        <p14:creationId xmlns:p14="http://schemas.microsoft.com/office/powerpoint/2010/main" val="15175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73" name="Rectangle 9"/>
          <p:cNvSpPr>
            <a:spLocks noGrp="1" noChangeArrowheads="1"/>
          </p:cNvSpPr>
          <p:nvPr>
            <p:ph type="title"/>
          </p:nvPr>
        </p:nvSpPr>
        <p:spPr/>
        <p:txBody>
          <a:bodyPr/>
          <a:lstStyle/>
          <a:p>
            <a:r>
              <a:rPr lang="en-US"/>
              <a:t>Types of Attributes </a:t>
            </a:r>
          </a:p>
        </p:txBody>
      </p:sp>
      <p:sp>
        <p:nvSpPr>
          <p:cNvPr id="651274" name="Rectangle 10"/>
          <p:cNvSpPr>
            <a:spLocks noGrp="1" noChangeArrowheads="1"/>
          </p:cNvSpPr>
          <p:nvPr>
            <p:ph type="body" idx="1"/>
          </p:nvPr>
        </p:nvSpPr>
        <p:spPr/>
        <p:txBody>
          <a:bodyPr>
            <a:normAutofit/>
          </a:bodyPr>
          <a:lstStyle/>
          <a:p>
            <a:r>
              <a:rPr lang="en-US" dirty="0"/>
              <a:t> There are different types of attributes</a:t>
            </a:r>
          </a:p>
          <a:p>
            <a:pPr marL="749300" lvl="1"/>
            <a:r>
              <a:rPr lang="en-US" dirty="0">
                <a:solidFill>
                  <a:srgbClr val="FF0000"/>
                </a:solidFill>
              </a:rPr>
              <a:t>Categorical </a:t>
            </a:r>
            <a:endParaRPr lang="en-US" dirty="0"/>
          </a:p>
          <a:p>
            <a:pPr marL="1257300" lvl="2" indent="-393700"/>
            <a:r>
              <a:rPr lang="en-US" dirty="0"/>
              <a:t>Examples: eye color, zip codes, words, rankings (</a:t>
            </a:r>
            <a:r>
              <a:rPr lang="en-US" dirty="0" err="1"/>
              <a:t>e.g</a:t>
            </a:r>
            <a:r>
              <a:rPr lang="en-US" dirty="0"/>
              <a:t>, good, fair, bad), height in {tall, medium, short}</a:t>
            </a:r>
          </a:p>
          <a:p>
            <a:pPr marL="749300" lvl="1"/>
            <a:r>
              <a:rPr lang="en-US" dirty="0">
                <a:solidFill>
                  <a:srgbClr val="FF0000"/>
                </a:solidFill>
              </a:rPr>
              <a:t>Numeric</a:t>
            </a:r>
            <a:endParaRPr lang="en-US" dirty="0"/>
          </a:p>
          <a:p>
            <a:pPr marL="1257300" lvl="2" indent="-393700"/>
            <a:r>
              <a:rPr lang="en-US" dirty="0"/>
              <a:t>Examples: dates, temperature, time, length, value, count.</a:t>
            </a:r>
          </a:p>
          <a:p>
            <a:pPr marL="1257300" lvl="2" indent="-393700"/>
            <a:r>
              <a:rPr lang="en-US" dirty="0">
                <a:solidFill>
                  <a:srgbClr val="0070C0"/>
                </a:solidFill>
              </a:rPr>
              <a:t>Discrete</a:t>
            </a:r>
            <a:r>
              <a:rPr lang="en-US" dirty="0"/>
              <a:t> (counts) </a:t>
            </a:r>
            <a:r>
              <a:rPr lang="en-US" dirty="0" err="1"/>
              <a:t>vs</a:t>
            </a:r>
            <a:r>
              <a:rPr lang="en-US" dirty="0"/>
              <a:t> </a:t>
            </a:r>
            <a:r>
              <a:rPr lang="en-US" dirty="0">
                <a:solidFill>
                  <a:srgbClr val="0070C0"/>
                </a:solidFill>
              </a:rPr>
              <a:t>Continuous</a:t>
            </a:r>
            <a:r>
              <a:rPr lang="en-US" dirty="0"/>
              <a:t> (temperature)</a:t>
            </a:r>
          </a:p>
          <a:p>
            <a:pPr marL="1257300" lvl="2" indent="-393700"/>
            <a:r>
              <a:rPr lang="en-US" dirty="0"/>
              <a:t>Special case: </a:t>
            </a:r>
            <a:r>
              <a:rPr lang="en-US" dirty="0">
                <a:solidFill>
                  <a:srgbClr val="0070C0"/>
                </a:solidFill>
              </a:rPr>
              <a:t>Binary</a:t>
            </a:r>
            <a:r>
              <a:rPr lang="en-US" dirty="0"/>
              <a:t> attributes (yes/no, exists/not exists)</a:t>
            </a:r>
          </a:p>
          <a:p>
            <a:pPr marL="749300" lvl="1"/>
            <a:endParaRPr lang="en-US" dirty="0"/>
          </a:p>
        </p:txBody>
      </p:sp>
    </p:spTree>
    <p:extLst>
      <p:ext uri="{BB962C8B-B14F-4D97-AF65-F5344CB8AC3E}">
        <p14:creationId xmlns:p14="http://schemas.microsoft.com/office/powerpoint/2010/main" val="281597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9" name="Rectangle 5"/>
          <p:cNvSpPr>
            <a:spLocks noGrp="1" noChangeArrowheads="1"/>
          </p:cNvSpPr>
          <p:nvPr>
            <p:ph type="title"/>
          </p:nvPr>
        </p:nvSpPr>
        <p:spPr/>
        <p:txBody>
          <a:bodyPr/>
          <a:lstStyle/>
          <a:p>
            <a:r>
              <a:rPr lang="en-US" dirty="0"/>
              <a:t>Numeric Record Data</a:t>
            </a:r>
          </a:p>
        </p:txBody>
      </p:sp>
      <p:sp>
        <p:nvSpPr>
          <p:cNvPr id="769030" name="Rectangle 6"/>
          <p:cNvSpPr>
            <a:spLocks noGrp="1" noChangeArrowheads="1"/>
          </p:cNvSpPr>
          <p:nvPr>
            <p:ph type="body" idx="1"/>
          </p:nvPr>
        </p:nvSpPr>
        <p:spPr>
          <a:xfrm>
            <a:off x="381000" y="1600200"/>
            <a:ext cx="8318500" cy="3124200"/>
          </a:xfrm>
        </p:spPr>
        <p:txBody>
          <a:bodyPr/>
          <a:lstStyle/>
          <a:p>
            <a:pPr algn="just"/>
            <a:r>
              <a:rPr lang="en-US" sz="2400" dirty="0"/>
              <a:t>If data objects have the same </a:t>
            </a:r>
            <a:r>
              <a:rPr lang="en-US" sz="2400" dirty="0">
                <a:solidFill>
                  <a:srgbClr val="FF0000"/>
                </a:solidFill>
              </a:rPr>
              <a:t>fixed set </a:t>
            </a:r>
            <a:r>
              <a:rPr lang="en-US" sz="2400" dirty="0"/>
              <a:t>of </a:t>
            </a:r>
            <a:r>
              <a:rPr lang="en-US" sz="2400" dirty="0">
                <a:solidFill>
                  <a:schemeClr val="accent6">
                    <a:lumMod val="75000"/>
                  </a:schemeClr>
                </a:solidFill>
              </a:rPr>
              <a:t>numeric attributes</a:t>
            </a:r>
            <a:r>
              <a:rPr lang="en-US" sz="2400" dirty="0"/>
              <a:t>, then the data objects can be thought of as </a:t>
            </a:r>
            <a:r>
              <a:rPr lang="en-US" sz="2400" dirty="0">
                <a:solidFill>
                  <a:srgbClr val="0070C0"/>
                </a:solidFill>
              </a:rPr>
              <a:t>points</a:t>
            </a:r>
            <a:r>
              <a:rPr lang="en-US" sz="2400" dirty="0"/>
              <a:t> in a multi-dimensional space, where each </a:t>
            </a:r>
            <a:r>
              <a:rPr lang="en-US" sz="2400" dirty="0">
                <a:solidFill>
                  <a:schemeClr val="accent6">
                    <a:lumMod val="75000"/>
                  </a:schemeClr>
                </a:solidFill>
              </a:rPr>
              <a:t>dimension</a:t>
            </a:r>
            <a:r>
              <a:rPr lang="en-US" sz="2400" dirty="0"/>
              <a:t> represents a distinct attribute </a:t>
            </a:r>
          </a:p>
          <a:p>
            <a:pPr lvl="4" algn="just"/>
            <a:endParaRPr lang="en-US" sz="1800" dirty="0"/>
          </a:p>
          <a:p>
            <a:pPr algn="just"/>
            <a:r>
              <a:rPr lang="en-US" sz="2400" dirty="0"/>
              <a:t>Such data set can be represented by an </a:t>
            </a:r>
            <a:r>
              <a:rPr lang="en-US" sz="2400" dirty="0">
                <a:solidFill>
                  <a:srgbClr val="0070C0"/>
                </a:solidFill>
              </a:rPr>
              <a:t>n-by-d </a:t>
            </a:r>
            <a:r>
              <a:rPr lang="en-US" sz="2400" dirty="0">
                <a:solidFill>
                  <a:srgbClr val="FF0000"/>
                </a:solidFill>
              </a:rPr>
              <a:t>data matrix</a:t>
            </a:r>
            <a:r>
              <a:rPr lang="en-US" sz="2400" dirty="0"/>
              <a:t>, where there are </a:t>
            </a:r>
            <a:r>
              <a:rPr lang="en-US" sz="2400" dirty="0">
                <a:solidFill>
                  <a:srgbClr val="0070C0"/>
                </a:solidFill>
              </a:rPr>
              <a:t>n</a:t>
            </a:r>
            <a:r>
              <a:rPr lang="en-US" sz="2400" dirty="0"/>
              <a:t> rows, one for each object, and </a:t>
            </a:r>
            <a:r>
              <a:rPr lang="en-US" sz="2400" dirty="0">
                <a:solidFill>
                  <a:srgbClr val="0070C0"/>
                </a:solidFill>
              </a:rPr>
              <a:t>d</a:t>
            </a:r>
            <a:r>
              <a:rPr lang="en-US" sz="2400" dirty="0"/>
              <a:t> columns, one for each attribute</a:t>
            </a:r>
          </a:p>
        </p:txBody>
      </p:sp>
      <p:graphicFrame>
        <p:nvGraphicFramePr>
          <p:cNvPr id="769028" name="Object 4"/>
          <p:cNvGraphicFramePr>
            <a:graphicFrameLocks noChangeAspect="1"/>
          </p:cNvGraphicFramePr>
          <p:nvPr>
            <p:extLst>
              <p:ext uri="{D42A27DB-BD31-4B8C-83A1-F6EECF244321}">
                <p14:modId xmlns:p14="http://schemas.microsoft.com/office/powerpoint/2010/main" val="308367632"/>
              </p:ext>
            </p:extLst>
          </p:nvPr>
        </p:nvGraphicFramePr>
        <p:xfrm>
          <a:off x="990600" y="4876800"/>
          <a:ext cx="6705600" cy="1736725"/>
        </p:xfrm>
        <a:graphic>
          <a:graphicData uri="http://schemas.openxmlformats.org/presentationml/2006/ole">
            <mc:AlternateContent xmlns:mc="http://schemas.openxmlformats.org/markup-compatibility/2006">
              <mc:Choice xmlns:v="urn:schemas-microsoft-com:vml" Requires="v">
                <p:oleObj spid="_x0000_s10252" name="VISIO" r:id="rId3" imgW="5706222" imgH="1480748" progId="">
                  <p:embed/>
                </p:oleObj>
              </mc:Choice>
              <mc:Fallback>
                <p:oleObj name="VISIO" r:id="rId3" imgW="5706222" imgH="1480748"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876800"/>
                        <a:ext cx="67056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718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Categorical Data </a:t>
            </a:r>
          </a:p>
        </p:txBody>
      </p:sp>
      <p:sp>
        <p:nvSpPr>
          <p:cNvPr id="771079" name="Rectangle 7"/>
          <p:cNvSpPr>
            <a:spLocks noGrp="1" noChangeArrowheads="1"/>
          </p:cNvSpPr>
          <p:nvPr>
            <p:ph type="body" idx="1"/>
          </p:nvPr>
        </p:nvSpPr>
        <p:spPr/>
        <p:txBody>
          <a:bodyPr/>
          <a:lstStyle/>
          <a:p>
            <a:pPr algn="just"/>
            <a:r>
              <a:rPr lang="en-US" dirty="0"/>
              <a:t>Data that consists of a collection of records, each of which consists of a </a:t>
            </a:r>
            <a:r>
              <a:rPr lang="en-US" dirty="0">
                <a:solidFill>
                  <a:schemeClr val="accent6">
                    <a:lumMod val="75000"/>
                  </a:schemeClr>
                </a:solidFill>
              </a:rPr>
              <a:t>fixed set </a:t>
            </a:r>
            <a:r>
              <a:rPr lang="en-US" dirty="0"/>
              <a:t>of </a:t>
            </a:r>
            <a:r>
              <a:rPr lang="en-US" dirty="0">
                <a:solidFill>
                  <a:srgbClr val="FF0000"/>
                </a:solidFill>
              </a:rPr>
              <a:t>categorical</a:t>
            </a:r>
            <a:r>
              <a:rPr lang="en-US" dirty="0"/>
              <a:t> attributes </a:t>
            </a:r>
          </a:p>
          <a:p>
            <a:pPr lvl="1"/>
            <a:endParaRPr lang="en-US" dirty="0"/>
          </a:p>
          <a:p>
            <a:pPr lvl="1"/>
            <a:endParaRPr lang="en-US" dirty="0"/>
          </a:p>
        </p:txBody>
      </p:sp>
      <p:graphicFrame>
        <p:nvGraphicFramePr>
          <p:cNvPr id="771077" name="Object 5"/>
          <p:cNvGraphicFramePr>
            <a:graphicFrameLocks noChangeAspect="1"/>
          </p:cNvGraphicFramePr>
          <p:nvPr>
            <p:extLst>
              <p:ext uri="{D42A27DB-BD31-4B8C-83A1-F6EECF244321}">
                <p14:modId xmlns:p14="http://schemas.microsoft.com/office/powerpoint/2010/main" val="1718356668"/>
              </p:ext>
            </p:extLst>
          </p:nvPr>
        </p:nvGraphicFramePr>
        <p:xfrm>
          <a:off x="3124200" y="2895600"/>
          <a:ext cx="3387725" cy="3622675"/>
        </p:xfrm>
        <a:graphic>
          <a:graphicData uri="http://schemas.openxmlformats.org/presentationml/2006/ole">
            <mc:AlternateContent xmlns:mc="http://schemas.openxmlformats.org/markup-compatibility/2006">
              <mc:Choice xmlns:v="urn:schemas-microsoft-com:vml" Requires="v">
                <p:oleObj spid="_x0000_s11275" name="Document" r:id="rId3" imgW="5416355" imgH="5776939" progId="Word.Document.8">
                  <p:embed/>
                </p:oleObj>
              </mc:Choice>
              <mc:Fallback>
                <p:oleObj name="Document" r:id="rId3" imgW="5416355" imgH="5776939" progId="Word.Document.8">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895600"/>
                        <a:ext cx="3387725" cy="36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2639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6" name="Rectangle 6"/>
          <p:cNvSpPr>
            <a:spLocks noGrp="1" noChangeArrowheads="1"/>
          </p:cNvSpPr>
          <p:nvPr>
            <p:ph type="title"/>
          </p:nvPr>
        </p:nvSpPr>
        <p:spPr/>
        <p:txBody>
          <a:bodyPr/>
          <a:lstStyle/>
          <a:p>
            <a:r>
              <a:rPr lang="en-US"/>
              <a:t>Document Data</a:t>
            </a:r>
          </a:p>
        </p:txBody>
      </p:sp>
      <p:sp>
        <p:nvSpPr>
          <p:cNvPr id="773127" name="Rectangle 7"/>
          <p:cNvSpPr>
            <a:spLocks noGrp="1" noChangeArrowheads="1"/>
          </p:cNvSpPr>
          <p:nvPr>
            <p:ph type="body" idx="1"/>
          </p:nvPr>
        </p:nvSpPr>
        <p:spPr>
          <a:xfrm>
            <a:off x="457200" y="1600200"/>
            <a:ext cx="8229600" cy="1905000"/>
          </a:xfrm>
        </p:spPr>
        <p:txBody>
          <a:bodyPr>
            <a:normAutofit fontScale="92500" lnSpcReduction="10000"/>
          </a:bodyPr>
          <a:lstStyle/>
          <a:p>
            <a:r>
              <a:rPr lang="en-US" dirty="0"/>
              <a:t>Each document becomes a `term' vector, </a:t>
            </a:r>
          </a:p>
          <a:p>
            <a:pPr lvl="1"/>
            <a:r>
              <a:rPr lang="en-US" dirty="0"/>
              <a:t>each term is a component (attribute) of the vector,</a:t>
            </a:r>
          </a:p>
          <a:p>
            <a:pPr lvl="1"/>
            <a:r>
              <a:rPr lang="en-US" dirty="0"/>
              <a:t>the value of each component is the number of times the corresponding term occurs in the document. </a:t>
            </a:r>
          </a:p>
          <a:p>
            <a:pPr lvl="1"/>
            <a:r>
              <a:rPr lang="en-US" dirty="0">
                <a:solidFill>
                  <a:schemeClr val="accent6">
                    <a:lumMod val="75000"/>
                  </a:schemeClr>
                </a:solidFill>
              </a:rPr>
              <a:t>Bag-of-words</a:t>
            </a:r>
            <a:r>
              <a:rPr lang="en-US" dirty="0"/>
              <a:t> representation – no ordering</a:t>
            </a:r>
          </a:p>
          <a:p>
            <a:pPr lvl="1"/>
            <a:endParaRPr lang="en-US" dirty="0"/>
          </a:p>
          <a:p>
            <a:pPr lvl="1"/>
            <a:endParaRPr lang="en-US" dirty="0"/>
          </a:p>
        </p:txBody>
      </p:sp>
      <p:graphicFrame>
        <p:nvGraphicFramePr>
          <p:cNvPr id="773125" name="Object 5"/>
          <p:cNvGraphicFramePr>
            <a:graphicFrameLocks noChangeAspect="1"/>
          </p:cNvGraphicFramePr>
          <p:nvPr>
            <p:extLst>
              <p:ext uri="{D42A27DB-BD31-4B8C-83A1-F6EECF244321}">
                <p14:modId xmlns:p14="http://schemas.microsoft.com/office/powerpoint/2010/main" val="2815545263"/>
              </p:ext>
            </p:extLst>
          </p:nvPr>
        </p:nvGraphicFramePr>
        <p:xfrm>
          <a:off x="1143000" y="3505200"/>
          <a:ext cx="6705600" cy="2971800"/>
        </p:xfrm>
        <a:graphic>
          <a:graphicData uri="http://schemas.openxmlformats.org/presentationml/2006/ole">
            <mc:AlternateContent xmlns:mc="http://schemas.openxmlformats.org/markup-compatibility/2006">
              <mc:Choice xmlns:v="urn:schemas-microsoft-com:vml" Requires="v">
                <p:oleObj spid="_x0000_s12299" name="Visio" r:id="rId3" imgW="5925718" imgH="2693902" progId="">
                  <p:embed/>
                </p:oleObj>
              </mc:Choice>
              <mc:Fallback>
                <p:oleObj name="Visio" r:id="rId3" imgW="5925718" imgH="2693902"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505200"/>
                        <a:ext cx="6705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8784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4" name="Rectangle 6"/>
          <p:cNvSpPr>
            <a:spLocks noGrp="1" noChangeArrowheads="1"/>
          </p:cNvSpPr>
          <p:nvPr>
            <p:ph type="title"/>
          </p:nvPr>
        </p:nvSpPr>
        <p:spPr/>
        <p:txBody>
          <a:bodyPr/>
          <a:lstStyle/>
          <a:p>
            <a:r>
              <a:rPr lang="en-US"/>
              <a:t>Transaction Data</a:t>
            </a:r>
          </a:p>
        </p:txBody>
      </p:sp>
      <p:sp>
        <p:nvSpPr>
          <p:cNvPr id="775175" name="Rectangle 7"/>
          <p:cNvSpPr>
            <a:spLocks noGrp="1" noChangeArrowheads="1"/>
          </p:cNvSpPr>
          <p:nvPr>
            <p:ph type="body" idx="1"/>
          </p:nvPr>
        </p:nvSpPr>
        <p:spPr>
          <a:xfrm>
            <a:off x="457200" y="1600200"/>
            <a:ext cx="8229600" cy="4572000"/>
          </a:xfrm>
        </p:spPr>
        <p:txBody>
          <a:bodyPr>
            <a:normAutofit fontScale="92500" lnSpcReduction="20000"/>
          </a:bodyPr>
          <a:lstStyle/>
          <a:p>
            <a:r>
              <a:rPr lang="en-US" dirty="0"/>
              <a:t>Each record (transaction) is a </a:t>
            </a:r>
            <a:r>
              <a:rPr lang="en-US" dirty="0">
                <a:solidFill>
                  <a:srgbClr val="0070C0"/>
                </a:solidFill>
              </a:rPr>
              <a:t>set of items</a:t>
            </a:r>
            <a:r>
              <a:rPr lang="en-US" dirty="0"/>
              <a:t>.</a:t>
            </a:r>
          </a:p>
          <a:p>
            <a:endParaRPr lang="en-US" dirty="0"/>
          </a:p>
          <a:p>
            <a:endParaRPr lang="en-US" dirty="0"/>
          </a:p>
          <a:p>
            <a:endParaRPr lang="en-US" dirty="0"/>
          </a:p>
          <a:p>
            <a:endParaRPr lang="en-US" dirty="0"/>
          </a:p>
          <a:p>
            <a:endParaRPr lang="en-US" dirty="0"/>
          </a:p>
          <a:p>
            <a:endParaRPr lang="en-US" dirty="0"/>
          </a:p>
          <a:p>
            <a:r>
              <a:rPr lang="en-US" dirty="0"/>
              <a:t>A set of items can also be represented as a </a:t>
            </a:r>
            <a:r>
              <a:rPr lang="en-US" dirty="0">
                <a:solidFill>
                  <a:schemeClr val="accent6">
                    <a:lumMod val="75000"/>
                  </a:schemeClr>
                </a:solidFill>
              </a:rPr>
              <a:t>binary vector</a:t>
            </a:r>
            <a:r>
              <a:rPr lang="en-US" dirty="0"/>
              <a:t>, where each attribute is an item. </a:t>
            </a:r>
          </a:p>
          <a:p>
            <a:r>
              <a:rPr lang="en-US" dirty="0"/>
              <a:t>A document can also be represented as a </a:t>
            </a:r>
            <a:r>
              <a:rPr lang="en-US" dirty="0">
                <a:solidFill>
                  <a:srgbClr val="0070C0"/>
                </a:solidFill>
              </a:rPr>
              <a:t>set of words</a:t>
            </a:r>
            <a:r>
              <a:rPr lang="en-US" dirty="0"/>
              <a:t> (no counts) </a:t>
            </a:r>
          </a:p>
          <a:p>
            <a:pPr lvl="1"/>
            <a:endParaRPr lang="en-US" dirty="0"/>
          </a:p>
          <a:p>
            <a:pPr lvl="1"/>
            <a:endParaRPr lang="en-US" dirty="0"/>
          </a:p>
        </p:txBody>
      </p:sp>
      <p:graphicFrame>
        <p:nvGraphicFramePr>
          <p:cNvPr id="775173" name="Object 5"/>
          <p:cNvGraphicFramePr>
            <a:graphicFrameLocks noChangeAspect="1"/>
          </p:cNvGraphicFramePr>
          <p:nvPr>
            <p:extLst>
              <p:ext uri="{D42A27DB-BD31-4B8C-83A1-F6EECF244321}">
                <p14:modId xmlns:p14="http://schemas.microsoft.com/office/powerpoint/2010/main" val="745507561"/>
              </p:ext>
            </p:extLst>
          </p:nvPr>
        </p:nvGraphicFramePr>
        <p:xfrm>
          <a:off x="1752600" y="2209801"/>
          <a:ext cx="4495800" cy="2286000"/>
        </p:xfrm>
        <a:graphic>
          <a:graphicData uri="http://schemas.openxmlformats.org/presentationml/2006/ole">
            <mc:AlternateContent xmlns:mc="http://schemas.openxmlformats.org/markup-compatibility/2006">
              <mc:Choice xmlns:v="urn:schemas-microsoft-com:vml" Requires="v">
                <p:oleObj spid="_x0000_s13325" name="Document" r:id="rId3" imgW="3823716" imgH="1999488" progId="Word.Document.8">
                  <p:embed/>
                </p:oleObj>
              </mc:Choice>
              <mc:Fallback>
                <p:oleObj name="Document" r:id="rId3" imgW="3823716" imgH="1999488" progId="Word.Document.8">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209801"/>
                        <a:ext cx="4495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2829451" y="5867400"/>
            <a:ext cx="6314549" cy="369332"/>
          </a:xfrm>
          <a:prstGeom prst="rect">
            <a:avLst/>
          </a:prstGeom>
          <a:solidFill>
            <a:srgbClr val="92D050"/>
          </a:solidFill>
        </p:spPr>
        <p:txBody>
          <a:bodyPr wrap="none" rtlCol="0">
            <a:spAutoFit/>
          </a:bodyPr>
          <a:lstStyle/>
          <a:p>
            <a:r>
              <a:rPr lang="en-US" dirty="0">
                <a:solidFill>
                  <a:srgbClr val="FF0000"/>
                </a:solidFill>
              </a:rPr>
              <a:t>Sparsity</a:t>
            </a:r>
            <a:r>
              <a:rPr lang="en-US" dirty="0"/>
              <a:t>: average number of products bought by a customer</a:t>
            </a:r>
          </a:p>
        </p:txBody>
      </p:sp>
    </p:spTree>
    <p:extLst>
      <p:ext uri="{BB962C8B-B14F-4D97-AF65-F5344CB8AC3E}">
        <p14:creationId xmlns:p14="http://schemas.microsoft.com/office/powerpoint/2010/main" val="123207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US"/>
              <a:t>Book</a:t>
            </a:r>
          </a:p>
        </p:txBody>
      </p:sp>
      <p:sp>
        <p:nvSpPr>
          <p:cNvPr id="4" name="Content Placeholder 3"/>
          <p:cNvSpPr>
            <a:spLocks noGrp="1"/>
          </p:cNvSpPr>
          <p:nvPr>
            <p:ph idx="1"/>
          </p:nvPr>
        </p:nvSpPr>
        <p:spPr>
          <a:xfrm>
            <a:off x="457200" y="1600200"/>
            <a:ext cx="8229600" cy="1981200"/>
          </a:xfrm>
        </p:spPr>
        <p:txBody>
          <a:bodyPr/>
          <a:lstStyle/>
          <a:p>
            <a:pPr algn="just"/>
            <a:r>
              <a:rPr lang="en-US" dirty="0"/>
              <a:t>Data Mining: Concepts and Techniques</a:t>
            </a:r>
          </a:p>
          <a:p>
            <a:pPr lvl="1" algn="just"/>
            <a:r>
              <a:rPr lang="en-US" dirty="0"/>
              <a:t>J. Han and M. </a:t>
            </a:r>
            <a:r>
              <a:rPr lang="en-US" dirty="0" err="1"/>
              <a:t>Kamber</a:t>
            </a:r>
            <a:endParaRPr lang="en-US" dirty="0"/>
          </a:p>
          <a:p>
            <a:pPr algn="just"/>
            <a:r>
              <a:rPr lang="en-US" dirty="0"/>
              <a:t>Introduction to Data Mining</a:t>
            </a:r>
          </a:p>
          <a:p>
            <a:pPr lvl="1" algn="just"/>
            <a:r>
              <a:rPr lang="en-US" dirty="0"/>
              <a:t>Tan, Steinbach, Kumar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3" name="Rectangle 5"/>
          <p:cNvSpPr>
            <a:spLocks noGrp="1" noChangeArrowheads="1"/>
          </p:cNvSpPr>
          <p:nvPr>
            <p:ph type="title"/>
          </p:nvPr>
        </p:nvSpPr>
        <p:spPr/>
        <p:txBody>
          <a:bodyPr/>
          <a:lstStyle/>
          <a:p>
            <a:r>
              <a:rPr lang="en-US" dirty="0"/>
              <a:t>Ordered Data </a:t>
            </a:r>
          </a:p>
        </p:txBody>
      </p:sp>
      <p:sp>
        <p:nvSpPr>
          <p:cNvPr id="790534" name="Rectangle 6"/>
          <p:cNvSpPr>
            <a:spLocks noGrp="1" noChangeArrowheads="1"/>
          </p:cNvSpPr>
          <p:nvPr>
            <p:ph type="body" idx="1"/>
          </p:nvPr>
        </p:nvSpPr>
        <p:spPr/>
        <p:txBody>
          <a:bodyPr/>
          <a:lstStyle/>
          <a:p>
            <a:r>
              <a:rPr lang="en-US" dirty="0"/>
              <a:t> Genomic </a:t>
            </a:r>
            <a:r>
              <a:rPr lang="en-US" dirty="0">
                <a:solidFill>
                  <a:schemeClr val="accent6">
                    <a:lumMod val="75000"/>
                  </a:schemeClr>
                </a:solidFill>
              </a:rPr>
              <a:t>sequence</a:t>
            </a:r>
            <a:r>
              <a:rPr lang="en-US" dirty="0"/>
              <a:t> data</a:t>
            </a:r>
          </a:p>
          <a:p>
            <a:endParaRPr lang="en-US" dirty="0"/>
          </a:p>
          <a:p>
            <a:endParaRPr lang="en-US" dirty="0"/>
          </a:p>
          <a:p>
            <a:endParaRPr lang="en-US" dirty="0"/>
          </a:p>
          <a:p>
            <a:endParaRPr lang="en-US" dirty="0"/>
          </a:p>
          <a:p>
            <a:endParaRPr lang="en-US" dirty="0"/>
          </a:p>
          <a:p>
            <a:endParaRPr lang="en-US" dirty="0"/>
          </a:p>
          <a:p>
            <a:endParaRPr lang="en-US" dirty="0"/>
          </a:p>
          <a:p>
            <a:r>
              <a:rPr lang="en-US" dirty="0"/>
              <a:t>Data is a long </a:t>
            </a:r>
            <a:r>
              <a:rPr lang="en-US" dirty="0">
                <a:solidFill>
                  <a:schemeClr val="accent6">
                    <a:lumMod val="75000"/>
                  </a:schemeClr>
                </a:solidFill>
              </a:rPr>
              <a:t>ordered</a:t>
            </a:r>
            <a:r>
              <a:rPr lang="en-US" dirty="0"/>
              <a:t> string</a:t>
            </a:r>
          </a:p>
        </p:txBody>
      </p:sp>
      <p:graphicFrame>
        <p:nvGraphicFramePr>
          <p:cNvPr id="790532" name="Object 4"/>
          <p:cNvGraphicFramePr>
            <a:graphicFrameLocks noChangeAspect="1"/>
          </p:cNvGraphicFramePr>
          <p:nvPr>
            <p:extLst>
              <p:ext uri="{D42A27DB-BD31-4B8C-83A1-F6EECF244321}">
                <p14:modId xmlns:p14="http://schemas.microsoft.com/office/powerpoint/2010/main" val="3175426135"/>
              </p:ext>
            </p:extLst>
          </p:nvPr>
        </p:nvGraphicFramePr>
        <p:xfrm>
          <a:off x="2209800" y="2133600"/>
          <a:ext cx="4278313" cy="3651250"/>
        </p:xfrm>
        <a:graphic>
          <a:graphicData uri="http://schemas.openxmlformats.org/presentationml/2006/ole">
            <mc:AlternateContent xmlns:mc="http://schemas.openxmlformats.org/markup-compatibility/2006">
              <mc:Choice xmlns:v="urn:schemas-microsoft-com:vml" Requires="v">
                <p:oleObj spid="_x0000_s14347" name="VISIO" r:id="rId3" imgW="2330196" imgH="1991868" progId="">
                  <p:embed/>
                </p:oleObj>
              </mc:Choice>
              <mc:Fallback>
                <p:oleObj name="VISIO" r:id="rId3" imgW="2330196" imgH="1991868"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133600"/>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2403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7" name="Rectangle 7"/>
          <p:cNvSpPr>
            <a:spLocks noGrp="1" noChangeArrowheads="1"/>
          </p:cNvSpPr>
          <p:nvPr>
            <p:ph type="title"/>
          </p:nvPr>
        </p:nvSpPr>
        <p:spPr/>
        <p:txBody>
          <a:bodyPr/>
          <a:lstStyle/>
          <a:p>
            <a:r>
              <a:rPr lang="en-US"/>
              <a:t>Graph Data </a:t>
            </a:r>
          </a:p>
        </p:txBody>
      </p:sp>
      <p:sp>
        <p:nvSpPr>
          <p:cNvPr id="783368" name="Rectangle 8"/>
          <p:cNvSpPr>
            <a:spLocks noGrp="1" noChangeArrowheads="1"/>
          </p:cNvSpPr>
          <p:nvPr>
            <p:ph type="body" idx="1"/>
          </p:nvPr>
        </p:nvSpPr>
        <p:spPr/>
        <p:txBody>
          <a:bodyPr/>
          <a:lstStyle/>
          <a:p>
            <a:r>
              <a:rPr lang="en-US" dirty="0"/>
              <a:t>Examples: Web graph and HTML Links </a:t>
            </a:r>
          </a:p>
        </p:txBody>
      </p:sp>
      <p:graphicFrame>
        <p:nvGraphicFramePr>
          <p:cNvPr id="783365" name="Object 5"/>
          <p:cNvGraphicFramePr>
            <a:graphicFrameLocks noChangeAspect="1"/>
          </p:cNvGraphicFramePr>
          <p:nvPr/>
        </p:nvGraphicFramePr>
        <p:xfrm>
          <a:off x="228600" y="2133600"/>
          <a:ext cx="3556000" cy="2730500"/>
        </p:xfrm>
        <a:graphic>
          <a:graphicData uri="http://schemas.openxmlformats.org/presentationml/2006/ole">
            <mc:AlternateContent xmlns:mc="http://schemas.openxmlformats.org/markup-compatibility/2006">
              <mc:Choice xmlns:v="urn:schemas-microsoft-com:vml" Requires="v">
                <p:oleObj spid="_x0000_s15380" name="VISIO" r:id="rId3" imgW="839724" imgH="646176" progId="">
                  <p:embed/>
                </p:oleObj>
              </mc:Choice>
              <mc:Fallback>
                <p:oleObj name="VISIO" r:id="rId3" imgW="839724" imgH="646176"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336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3366" name="Object 6"/>
          <p:cNvGraphicFramePr>
            <a:graphicFrameLocks noChangeAspect="1"/>
          </p:cNvGraphicFramePr>
          <p:nvPr/>
        </p:nvGraphicFramePr>
        <p:xfrm>
          <a:off x="4419600" y="2112963"/>
          <a:ext cx="4572000" cy="2352675"/>
        </p:xfrm>
        <a:graphic>
          <a:graphicData uri="http://schemas.openxmlformats.org/presentationml/2006/ole">
            <mc:AlternateContent xmlns:mc="http://schemas.openxmlformats.org/markup-compatibility/2006">
              <mc:Choice xmlns:v="urn:schemas-microsoft-com:vml" Requires="v">
                <p:oleObj spid="_x0000_s15381" name="VISIO" r:id="rId5" imgW="4229100" imgH="2180844" progId="">
                  <p:embed/>
                </p:oleObj>
              </mc:Choice>
              <mc:Fallback>
                <p:oleObj name="VISIO" r:id="rId5" imgW="4229100" imgH="2180844"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112963"/>
                        <a:ext cx="4572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179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lnSpcReduction="10000"/>
          </a:bodyPr>
          <a:lstStyle/>
          <a:p>
            <a:pPr algn="just"/>
            <a:r>
              <a:rPr lang="en-US" dirty="0">
                <a:solidFill>
                  <a:schemeClr val="accent6">
                    <a:lumMod val="75000"/>
                  </a:schemeClr>
                </a:solidFill>
              </a:rPr>
              <a:t>Numeric data</a:t>
            </a:r>
            <a:r>
              <a:rPr lang="en-US" dirty="0"/>
              <a:t>: Each object is a point in a multidimensional space</a:t>
            </a:r>
          </a:p>
          <a:p>
            <a:pPr algn="just"/>
            <a:r>
              <a:rPr lang="en-US" dirty="0">
                <a:solidFill>
                  <a:schemeClr val="accent6">
                    <a:lumMod val="75000"/>
                  </a:schemeClr>
                </a:solidFill>
              </a:rPr>
              <a:t>Categorical data</a:t>
            </a:r>
            <a:r>
              <a:rPr lang="en-US" dirty="0"/>
              <a:t>: Each object is a vector of categorical values</a:t>
            </a:r>
          </a:p>
          <a:p>
            <a:pPr algn="just"/>
            <a:r>
              <a:rPr lang="en-US" dirty="0">
                <a:solidFill>
                  <a:schemeClr val="accent6">
                    <a:lumMod val="75000"/>
                  </a:schemeClr>
                </a:solidFill>
              </a:rPr>
              <a:t>Set data</a:t>
            </a:r>
            <a:r>
              <a:rPr lang="en-US" dirty="0"/>
              <a:t>: Each object is a set of values (with or without counts)</a:t>
            </a:r>
          </a:p>
          <a:p>
            <a:pPr lvl="1" algn="just"/>
            <a:r>
              <a:rPr lang="en-US" dirty="0"/>
              <a:t>Sets can also be represented as binary vectors, or vectors of counts</a:t>
            </a:r>
          </a:p>
          <a:p>
            <a:pPr algn="just"/>
            <a:r>
              <a:rPr lang="en-US" dirty="0">
                <a:solidFill>
                  <a:schemeClr val="accent6">
                    <a:lumMod val="75000"/>
                  </a:schemeClr>
                </a:solidFill>
              </a:rPr>
              <a:t>Ordered sequences</a:t>
            </a:r>
            <a:r>
              <a:rPr lang="en-US" dirty="0"/>
              <a:t>: Each object is an ordered sequence of values.</a:t>
            </a:r>
          </a:p>
          <a:p>
            <a:pPr algn="just"/>
            <a:r>
              <a:rPr lang="en-US" dirty="0">
                <a:solidFill>
                  <a:schemeClr val="accent6">
                    <a:lumMod val="75000"/>
                  </a:schemeClr>
                </a:solidFill>
              </a:rPr>
              <a:t>Graph data</a:t>
            </a:r>
          </a:p>
        </p:txBody>
      </p:sp>
    </p:spTree>
    <p:extLst>
      <p:ext uri="{BB962C8B-B14F-4D97-AF65-F5344CB8AC3E}">
        <p14:creationId xmlns:p14="http://schemas.microsoft.com/office/powerpoint/2010/main" val="3316803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the data?</a:t>
            </a:r>
          </a:p>
        </p:txBody>
      </p:sp>
      <p:sp>
        <p:nvSpPr>
          <p:cNvPr id="3" name="Content Placeholder 2"/>
          <p:cNvSpPr>
            <a:spLocks noGrp="1"/>
          </p:cNvSpPr>
          <p:nvPr>
            <p:ph idx="1"/>
          </p:nvPr>
        </p:nvSpPr>
        <p:spPr/>
        <p:txBody>
          <a:bodyPr/>
          <a:lstStyle/>
          <a:p>
            <a:r>
              <a:rPr lang="en-US" dirty="0"/>
              <a:t>Suppose that you are the owner of a supermarket and you have collected billions of </a:t>
            </a:r>
            <a:r>
              <a:rPr lang="en-US" dirty="0">
                <a:solidFill>
                  <a:schemeClr val="accent6">
                    <a:lumMod val="75000"/>
                  </a:schemeClr>
                </a:solidFill>
              </a:rPr>
              <a:t>market basket </a:t>
            </a:r>
            <a:r>
              <a:rPr lang="en-US" dirty="0"/>
              <a:t>data. What information would you extract from it and how would you use it?</a:t>
            </a:r>
          </a:p>
          <a:p>
            <a:endParaRPr lang="en-US" dirty="0"/>
          </a:p>
          <a:p>
            <a:endParaRPr lang="en-US" dirty="0"/>
          </a:p>
          <a:p>
            <a:endParaRPr lang="en-US" dirty="0"/>
          </a:p>
          <a:p>
            <a:endParaRPr lang="en-US" dirty="0"/>
          </a:p>
          <a:p>
            <a:endParaRPr lang="en-US" dirty="0"/>
          </a:p>
          <a:p>
            <a:r>
              <a:rPr lang="en-US" dirty="0"/>
              <a:t>What if this was an online store?</a:t>
            </a:r>
          </a:p>
        </p:txBody>
      </p:sp>
      <p:graphicFrame>
        <p:nvGraphicFramePr>
          <p:cNvPr id="4" name="Object 3"/>
          <p:cNvGraphicFramePr>
            <a:graphicFrameLocks noChangeAspect="1"/>
          </p:cNvGraphicFramePr>
          <p:nvPr>
            <p:extLst>
              <p:ext uri="{D42A27DB-BD31-4B8C-83A1-F6EECF244321}">
                <p14:modId xmlns:p14="http://schemas.microsoft.com/office/powerpoint/2010/main" val="1102313179"/>
              </p:ext>
            </p:extLst>
          </p:nvPr>
        </p:nvGraphicFramePr>
        <p:xfrm>
          <a:off x="685800" y="3733800"/>
          <a:ext cx="4181475" cy="2152650"/>
        </p:xfrm>
        <a:graphic>
          <a:graphicData uri="http://schemas.openxmlformats.org/presentationml/2006/ole">
            <mc:AlternateContent xmlns:mc="http://schemas.openxmlformats.org/markup-compatibility/2006">
              <mc:Choice xmlns:v="urn:schemas-microsoft-com:vml" Requires="v">
                <p:oleObj spid="_x0000_s3100" name="Document" r:id="rId2" imgW="3831203" imgH="1998588" progId="Word.Document.8">
                  <p:embed/>
                </p:oleObj>
              </mc:Choice>
              <mc:Fallback>
                <p:oleObj name="Document" r:id="rId2" imgW="3831203" imgH="1998588" progId="Word.Document.8">
                  <p:embed/>
                  <p:pic>
                    <p:nvPicPr>
                      <p:cNvPr id="0"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3800"/>
                        <a:ext cx="4181475"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019800" y="3886200"/>
            <a:ext cx="2108269" cy="369332"/>
          </a:xfrm>
          <a:prstGeom prst="rect">
            <a:avLst/>
          </a:prstGeom>
          <a:solidFill>
            <a:srgbClr val="92D050"/>
          </a:solidFill>
        </p:spPr>
        <p:txBody>
          <a:bodyPr wrap="none" rtlCol="0">
            <a:spAutoFit/>
          </a:bodyPr>
          <a:lstStyle/>
          <a:p>
            <a:r>
              <a:rPr lang="en-US" dirty="0"/>
              <a:t>Product placement</a:t>
            </a:r>
          </a:p>
        </p:txBody>
      </p:sp>
      <p:sp>
        <p:nvSpPr>
          <p:cNvPr id="6" name="TextBox 5"/>
          <p:cNvSpPr txBox="1"/>
          <p:nvPr/>
        </p:nvSpPr>
        <p:spPr>
          <a:xfrm>
            <a:off x="5987143" y="4648200"/>
            <a:ext cx="1864613" cy="369332"/>
          </a:xfrm>
          <a:prstGeom prst="rect">
            <a:avLst/>
          </a:prstGeom>
          <a:solidFill>
            <a:srgbClr val="92D050"/>
          </a:solidFill>
        </p:spPr>
        <p:txBody>
          <a:bodyPr wrap="none" rtlCol="0">
            <a:spAutoFit/>
          </a:bodyPr>
          <a:lstStyle/>
          <a:p>
            <a:r>
              <a:rPr lang="en-US" dirty="0"/>
              <a:t>Catalog creation</a:t>
            </a:r>
          </a:p>
        </p:txBody>
      </p:sp>
      <p:sp>
        <p:nvSpPr>
          <p:cNvPr id="7" name="TextBox 6"/>
          <p:cNvSpPr txBox="1"/>
          <p:nvPr/>
        </p:nvSpPr>
        <p:spPr>
          <a:xfrm>
            <a:off x="6019800" y="5334000"/>
            <a:ext cx="2108269" cy="369332"/>
          </a:xfrm>
          <a:prstGeom prst="rect">
            <a:avLst/>
          </a:prstGeom>
          <a:solidFill>
            <a:srgbClr val="92D050"/>
          </a:solidFill>
        </p:spPr>
        <p:txBody>
          <a:bodyPr wrap="none" rtlCol="0">
            <a:spAutoFit/>
          </a:bodyPr>
          <a:lstStyle/>
          <a:p>
            <a:r>
              <a:rPr lang="en-US" dirty="0"/>
              <a:t>Recommendations</a:t>
            </a:r>
          </a:p>
        </p:txBody>
      </p:sp>
    </p:spTree>
    <p:extLst>
      <p:ext uri="{BB962C8B-B14F-4D97-AF65-F5344CB8AC3E}">
        <p14:creationId xmlns:p14="http://schemas.microsoft.com/office/powerpoint/2010/main" val="14583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the data?</a:t>
            </a:r>
          </a:p>
        </p:txBody>
      </p:sp>
      <p:sp>
        <p:nvSpPr>
          <p:cNvPr id="3" name="Content Placeholder 2"/>
          <p:cNvSpPr>
            <a:spLocks noGrp="1"/>
          </p:cNvSpPr>
          <p:nvPr>
            <p:ph idx="1"/>
          </p:nvPr>
        </p:nvSpPr>
        <p:spPr>
          <a:xfrm>
            <a:off x="457200" y="1600200"/>
            <a:ext cx="8229600" cy="1965002"/>
          </a:xfrm>
        </p:spPr>
        <p:txBody>
          <a:bodyPr>
            <a:normAutofit fontScale="92500" lnSpcReduction="10000"/>
          </a:bodyPr>
          <a:lstStyle/>
          <a:p>
            <a:pPr algn="just"/>
            <a:r>
              <a:rPr lang="en-US" dirty="0"/>
              <a:t>Suppose you are biologist who has </a:t>
            </a:r>
            <a:r>
              <a:rPr lang="en-US" dirty="0">
                <a:solidFill>
                  <a:schemeClr val="accent6">
                    <a:lumMod val="75000"/>
                  </a:schemeClr>
                </a:solidFill>
              </a:rPr>
              <a:t>microarray expression data</a:t>
            </a:r>
            <a:r>
              <a:rPr lang="en-US" dirty="0"/>
              <a:t>: thousands of genes, and their expression values over thousands of different settings (e.g. tissues). What information would you like to get out of your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975" y="3886200"/>
            <a:ext cx="3943350" cy="2743200"/>
          </a:xfrm>
          <a:prstGeom prst="rect">
            <a:avLst/>
          </a:prstGeom>
        </p:spPr>
      </p:pic>
      <p:sp>
        <p:nvSpPr>
          <p:cNvPr id="6" name="TextBox 5"/>
          <p:cNvSpPr txBox="1"/>
          <p:nvPr/>
        </p:nvSpPr>
        <p:spPr>
          <a:xfrm>
            <a:off x="6022633" y="4266418"/>
            <a:ext cx="3121367" cy="369332"/>
          </a:xfrm>
          <a:prstGeom prst="rect">
            <a:avLst/>
          </a:prstGeom>
          <a:solidFill>
            <a:srgbClr val="92D050"/>
          </a:solidFill>
        </p:spPr>
        <p:txBody>
          <a:bodyPr wrap="none" rtlCol="0">
            <a:spAutoFit/>
          </a:bodyPr>
          <a:lstStyle/>
          <a:p>
            <a:r>
              <a:rPr lang="en-US" dirty="0"/>
              <a:t>Groups of genes and tissues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72804"/>
            <a:ext cx="4508500" cy="3004196"/>
          </a:xfrm>
          <a:prstGeom prst="rect">
            <a:avLst/>
          </a:prstGeom>
        </p:spPr>
      </p:pic>
    </p:spTree>
    <p:extLst>
      <p:ext uri="{BB962C8B-B14F-4D97-AF65-F5344CB8AC3E}">
        <p14:creationId xmlns:p14="http://schemas.microsoft.com/office/powerpoint/2010/main" val="333094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body" idx="1"/>
          </p:nvPr>
        </p:nvSpPr>
        <p:spPr>
          <a:xfrm>
            <a:off x="152400" y="1143000"/>
            <a:ext cx="8763000" cy="5334000"/>
          </a:xfrm>
        </p:spPr>
        <p:txBody>
          <a:bodyPr/>
          <a:lstStyle/>
          <a:p>
            <a:pPr marL="342900" indent="-342900"/>
            <a:r>
              <a:rPr lang="en-US" sz="2400"/>
              <a:t>Lots of data is being collected </a:t>
            </a:r>
            <a:br>
              <a:rPr lang="en-US" sz="2400"/>
            </a:br>
            <a:r>
              <a:rPr lang="en-US" sz="2400"/>
              <a:t>and warehoused </a:t>
            </a:r>
          </a:p>
          <a:p>
            <a:pPr marL="742950" lvl="1" indent="-285750"/>
            <a:r>
              <a:rPr lang="en-US" sz="2400"/>
              <a:t>Web data, e-commerce</a:t>
            </a:r>
          </a:p>
          <a:p>
            <a:pPr marL="742950" lvl="1" indent="-285750"/>
            <a:r>
              <a:rPr lang="en-US" sz="2400"/>
              <a:t>purchases at department/</a:t>
            </a:r>
            <a:br>
              <a:rPr lang="en-US" sz="2400"/>
            </a:br>
            <a:r>
              <a:rPr lang="en-US" sz="2400"/>
              <a:t>grocery stores</a:t>
            </a:r>
          </a:p>
          <a:p>
            <a:pPr marL="742950" lvl="1" indent="-285750"/>
            <a:r>
              <a:rPr lang="en-US" sz="2400"/>
              <a:t>Bank/Credit Card </a:t>
            </a:r>
            <a:br>
              <a:rPr lang="en-US" sz="2400"/>
            </a:br>
            <a:r>
              <a:rPr lang="en-US" sz="2400"/>
              <a:t>transactions</a:t>
            </a:r>
          </a:p>
          <a:p>
            <a:pPr marL="342900" indent="-342900">
              <a:spcBef>
                <a:spcPct val="75000"/>
              </a:spcBef>
            </a:pPr>
            <a:r>
              <a:rPr lang="en-US" sz="2400"/>
              <a:t>Computers have become cheaper and more powerful</a:t>
            </a:r>
          </a:p>
          <a:p>
            <a:pPr marL="342900" indent="-342900">
              <a:spcBef>
                <a:spcPct val="40000"/>
              </a:spcBef>
            </a:pPr>
            <a:r>
              <a:rPr lang="en-US" sz="2400"/>
              <a:t>Competitive Pressure is Strong </a:t>
            </a:r>
          </a:p>
          <a:p>
            <a:pPr marL="742950" lvl="1" indent="-285750"/>
            <a:r>
              <a:rPr lang="en-US" sz="2400"/>
              <a:t>Provide better, customized services for an </a:t>
            </a:r>
            <a:r>
              <a:rPr lang="en-US" sz="2400" i="1"/>
              <a:t>edge </a:t>
            </a:r>
            <a:r>
              <a:rPr lang="en-US" sz="2400"/>
              <a:t>(e.g. in Customer Relationship Management)</a:t>
            </a:r>
          </a:p>
          <a:p>
            <a:pPr marL="742950" lvl="1" indent="-285750">
              <a:buFont typeface="Arial" charset="0"/>
              <a:buNone/>
            </a:pPr>
            <a:endParaRPr lang="en-US" sz="2000"/>
          </a:p>
        </p:txBody>
      </p:sp>
      <p:graphicFrame>
        <p:nvGraphicFramePr>
          <p:cNvPr id="653315" name="Object 3"/>
          <p:cNvGraphicFramePr>
            <a:graphicFrameLocks noChangeAspect="1"/>
          </p:cNvGraphicFramePr>
          <p:nvPr/>
        </p:nvGraphicFramePr>
        <p:xfrm>
          <a:off x="6705600" y="1981200"/>
          <a:ext cx="2146300" cy="2341563"/>
        </p:xfrm>
        <a:graphic>
          <a:graphicData uri="http://schemas.openxmlformats.org/presentationml/2006/ole">
            <mc:AlternateContent xmlns:mc="http://schemas.openxmlformats.org/markup-compatibility/2006">
              <mc:Choice xmlns:v="urn:schemas-microsoft-com:vml" Requires="v">
                <p:oleObj spid="_x0000_s73754" name="VISIO" r:id="rId3" imgW="2142744" imgH="2343912" progId="">
                  <p:embed/>
                </p:oleObj>
              </mc:Choice>
              <mc:Fallback>
                <p:oleObj name="VISIO" r:id="rId3" imgW="2142744" imgH="234391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981200"/>
                        <a:ext cx="21463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3316" name="Rectangle 4"/>
          <p:cNvSpPr>
            <a:spLocks noGrp="1" noChangeArrowheads="1"/>
          </p:cNvSpPr>
          <p:nvPr>
            <p:ph type="title"/>
          </p:nvPr>
        </p:nvSpPr>
        <p:spPr>
          <a:xfrm>
            <a:off x="228600" y="457200"/>
            <a:ext cx="8763000" cy="609600"/>
          </a:xfrm>
        </p:spPr>
        <p:txBody>
          <a:bodyPr lIns="0" rIns="0">
            <a:normAutofit fontScale="90000"/>
          </a:bodyPr>
          <a:lstStyle/>
          <a:p>
            <a:r>
              <a:rPr lang="en-US" dirty="0"/>
              <a:t>Why Mine Data? Commercial Viewpoint</a:t>
            </a:r>
          </a:p>
        </p:txBody>
      </p:sp>
      <p:pic>
        <p:nvPicPr>
          <p:cNvPr id="653320" name="Picture 8" descr="story-3dimensional-2"/>
          <p:cNvPicPr>
            <a:picLocks noChangeAspect="1" noChangeArrowheads="1"/>
          </p:cNvPicPr>
          <p:nvPr/>
        </p:nvPicPr>
        <p:blipFill>
          <a:blip r:embed="rId5"/>
          <a:srcRect/>
          <a:stretch>
            <a:fillRect/>
          </a:stretch>
        </p:blipFill>
        <p:spPr bwMode="auto">
          <a:xfrm>
            <a:off x="5426075" y="1219200"/>
            <a:ext cx="1965325" cy="1417638"/>
          </a:xfrm>
          <a:prstGeom prst="rect">
            <a:avLst/>
          </a:prstGeom>
          <a:noFill/>
        </p:spPr>
      </p:pic>
      <p:graphicFrame>
        <p:nvGraphicFramePr>
          <p:cNvPr id="653321" name="Object 9"/>
          <p:cNvGraphicFramePr>
            <a:graphicFrameLocks noChangeAspect="1"/>
          </p:cNvGraphicFramePr>
          <p:nvPr/>
        </p:nvGraphicFramePr>
        <p:xfrm>
          <a:off x="5349875" y="1833563"/>
          <a:ext cx="685800" cy="681037"/>
        </p:xfrm>
        <a:graphic>
          <a:graphicData uri="http://schemas.openxmlformats.org/presentationml/2006/ole">
            <mc:AlternateContent xmlns:mc="http://schemas.openxmlformats.org/markup-compatibility/2006">
              <mc:Choice xmlns:v="urn:schemas-microsoft-com:vml" Requires="v">
                <p:oleObj spid="_x0000_s73755" name="VISIO" r:id="rId6" imgW="617220" imgH="615696" progId="">
                  <p:embed/>
                </p:oleObj>
              </mc:Choice>
              <mc:Fallback>
                <p:oleObj name="VISIO" r:id="rId6" imgW="617220" imgH="615696" progId="">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875" y="1833563"/>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3322" name="Object 10"/>
          <p:cNvGraphicFramePr>
            <a:graphicFrameLocks noChangeAspect="1"/>
          </p:cNvGraphicFramePr>
          <p:nvPr/>
        </p:nvGraphicFramePr>
        <p:xfrm>
          <a:off x="5334000" y="1447800"/>
          <a:ext cx="685800" cy="563563"/>
        </p:xfrm>
        <a:graphic>
          <a:graphicData uri="http://schemas.openxmlformats.org/presentationml/2006/ole">
            <mc:AlternateContent xmlns:mc="http://schemas.openxmlformats.org/markup-compatibility/2006">
              <mc:Choice xmlns:v="urn:schemas-microsoft-com:vml" Requires="v">
                <p:oleObj spid="_x0000_s73756" name="VISIO" r:id="rId8" imgW="806196" imgH="662940" progId="">
                  <p:embed/>
                </p:oleObj>
              </mc:Choice>
              <mc:Fallback>
                <p:oleObj name="VISIO" r:id="rId8" imgW="806196" imgH="662940" progId="">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1447800"/>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3323" name="Object 11"/>
          <p:cNvGraphicFramePr>
            <a:graphicFrameLocks noChangeAspect="1"/>
          </p:cNvGraphicFramePr>
          <p:nvPr/>
        </p:nvGraphicFramePr>
        <p:xfrm>
          <a:off x="5181600" y="2667000"/>
          <a:ext cx="1485900" cy="1558925"/>
        </p:xfrm>
        <a:graphic>
          <a:graphicData uri="http://schemas.openxmlformats.org/presentationml/2006/ole">
            <mc:AlternateContent xmlns:mc="http://schemas.openxmlformats.org/markup-compatibility/2006">
              <mc:Choice xmlns:v="urn:schemas-microsoft-com:vml" Requires="v">
                <p:oleObj spid="_x0000_s73757" name="VISIO" r:id="rId10" imgW="1661160" imgH="1748028" progId="">
                  <p:embed/>
                </p:oleObj>
              </mc:Choice>
              <mc:Fallback>
                <p:oleObj name="VISIO" r:id="rId10" imgW="1661160" imgH="1748028" progId="">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1600" y="26670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05600" y="4953000"/>
            <a:ext cx="2360613" cy="1744663"/>
            <a:chOff x="4240" y="3165"/>
            <a:chExt cx="1487" cy="1099"/>
          </a:xfrm>
        </p:grpSpPr>
        <p:sp>
          <p:nvSpPr>
            <p:cNvPr id="655363" name="Rectangle 3"/>
            <p:cNvSpPr>
              <a:spLocks noChangeArrowheads="1"/>
            </p:cNvSpPr>
            <p:nvPr/>
          </p:nvSpPr>
          <p:spPr bwMode="auto">
            <a:xfrm>
              <a:off x="4240" y="3165"/>
              <a:ext cx="1487" cy="1098"/>
            </a:xfrm>
            <a:prstGeom prst="rect">
              <a:avLst/>
            </a:prstGeom>
            <a:solidFill>
              <a:srgbClr val="FFFFFF"/>
            </a:solidFill>
            <a:ln w="9525">
              <a:noFill/>
              <a:miter lim="800000"/>
              <a:headEnd/>
              <a:tailEnd/>
            </a:ln>
          </p:spPr>
          <p:txBody>
            <a:bodyPr/>
            <a:lstStyle/>
            <a:p>
              <a:endParaRPr lang="en-US"/>
            </a:p>
          </p:txBody>
        </p:sp>
        <p:sp>
          <p:nvSpPr>
            <p:cNvPr id="655364" name="Rectangle 4"/>
            <p:cNvSpPr>
              <a:spLocks noChangeArrowheads="1"/>
            </p:cNvSpPr>
            <p:nvPr/>
          </p:nvSpPr>
          <p:spPr bwMode="auto">
            <a:xfrm>
              <a:off x="4240" y="3165"/>
              <a:ext cx="1487" cy="1098"/>
            </a:xfrm>
            <a:prstGeom prst="rect">
              <a:avLst/>
            </a:prstGeom>
            <a:noFill/>
            <a:ln w="0">
              <a:solidFill>
                <a:srgbClr val="FFFFFF"/>
              </a:solidFill>
              <a:miter lim="800000"/>
              <a:headEnd/>
              <a:tailEnd/>
            </a:ln>
          </p:spPr>
          <p:txBody>
            <a:bodyPr/>
            <a:lstStyle/>
            <a:p>
              <a:endParaRPr lang="en-US"/>
            </a:p>
          </p:txBody>
        </p:sp>
        <p:pic>
          <p:nvPicPr>
            <p:cNvPr id="655365" name="Picture 5"/>
            <p:cNvPicPr>
              <a:picLocks noChangeAspect="1" noChangeArrowheads="1"/>
            </p:cNvPicPr>
            <p:nvPr/>
          </p:nvPicPr>
          <p:blipFill>
            <a:blip r:embed="rId3"/>
            <a:srcRect/>
            <a:stretch>
              <a:fillRect/>
            </a:stretch>
          </p:blipFill>
          <p:spPr bwMode="auto">
            <a:xfrm>
              <a:off x="4240" y="3165"/>
              <a:ext cx="1487" cy="1098"/>
            </a:xfrm>
            <a:prstGeom prst="rect">
              <a:avLst/>
            </a:prstGeom>
            <a:noFill/>
            <a:ln w="9525">
              <a:noFill/>
              <a:miter lim="800000"/>
              <a:headEnd/>
              <a:tailEnd/>
            </a:ln>
          </p:spPr>
        </p:pic>
        <p:sp>
          <p:nvSpPr>
            <p:cNvPr id="655366" name="Line 6"/>
            <p:cNvSpPr>
              <a:spLocks noChangeShapeType="1"/>
            </p:cNvSpPr>
            <p:nvPr/>
          </p:nvSpPr>
          <p:spPr bwMode="auto">
            <a:xfrm>
              <a:off x="4240" y="4263"/>
              <a:ext cx="1487" cy="1"/>
            </a:xfrm>
            <a:prstGeom prst="line">
              <a:avLst/>
            </a:prstGeom>
            <a:noFill/>
            <a:ln w="0">
              <a:solidFill>
                <a:srgbClr val="000000"/>
              </a:solidFill>
              <a:round/>
              <a:headEnd/>
              <a:tailEnd/>
            </a:ln>
          </p:spPr>
          <p:txBody>
            <a:bodyPr/>
            <a:lstStyle/>
            <a:p>
              <a:endParaRPr lang="en-US"/>
            </a:p>
          </p:txBody>
        </p:sp>
        <p:sp>
          <p:nvSpPr>
            <p:cNvPr id="655367" name="Freeform 7"/>
            <p:cNvSpPr>
              <a:spLocks/>
            </p:cNvSpPr>
            <p:nvPr/>
          </p:nvSpPr>
          <p:spPr bwMode="auto">
            <a:xfrm>
              <a:off x="4240" y="3165"/>
              <a:ext cx="1487" cy="1098"/>
            </a:xfrm>
            <a:custGeom>
              <a:avLst/>
              <a:gdLst/>
              <a:ahLst/>
              <a:cxnLst>
                <a:cxn ang="0">
                  <a:pos x="0" y="0"/>
                </a:cxn>
                <a:cxn ang="0">
                  <a:pos x="744" y="0"/>
                </a:cxn>
                <a:cxn ang="0">
                  <a:pos x="744" y="586"/>
                </a:cxn>
              </a:cxnLst>
              <a:rect l="0" t="0" r="r" b="b"/>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655368" name="Freeform 8"/>
            <p:cNvSpPr>
              <a:spLocks/>
            </p:cNvSpPr>
            <p:nvPr/>
          </p:nvSpPr>
          <p:spPr bwMode="auto">
            <a:xfrm>
              <a:off x="4240" y="3165"/>
              <a:ext cx="1487" cy="1098"/>
            </a:xfrm>
            <a:custGeom>
              <a:avLst/>
              <a:gdLst/>
              <a:ahLst/>
              <a:cxnLst>
                <a:cxn ang="0">
                  <a:pos x="0" y="0"/>
                </a:cxn>
                <a:cxn ang="0">
                  <a:pos x="0" y="586"/>
                </a:cxn>
                <a:cxn ang="0">
                  <a:pos x="744" y="586"/>
                </a:cxn>
              </a:cxnLst>
              <a:rect l="0" t="0" r="r" b="b"/>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655369" name="Freeform 9"/>
            <p:cNvSpPr>
              <a:spLocks/>
            </p:cNvSpPr>
            <p:nvPr/>
          </p:nvSpPr>
          <p:spPr bwMode="auto">
            <a:xfrm>
              <a:off x="4240" y="3165"/>
              <a:ext cx="1487" cy="1098"/>
            </a:xfrm>
            <a:custGeom>
              <a:avLst/>
              <a:gdLst/>
              <a:ahLst/>
              <a:cxnLst>
                <a:cxn ang="0">
                  <a:pos x="0" y="0"/>
                </a:cxn>
                <a:cxn ang="0">
                  <a:pos x="0" y="586"/>
                </a:cxn>
                <a:cxn ang="0">
                  <a:pos x="744" y="586"/>
                </a:cxn>
              </a:cxnLst>
              <a:rect l="0" t="0" r="r" b="b"/>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655370" name="Freeform 10"/>
            <p:cNvSpPr>
              <a:spLocks/>
            </p:cNvSpPr>
            <p:nvPr/>
          </p:nvSpPr>
          <p:spPr bwMode="auto">
            <a:xfrm>
              <a:off x="4240" y="3165"/>
              <a:ext cx="1487" cy="1098"/>
            </a:xfrm>
            <a:custGeom>
              <a:avLst/>
              <a:gdLst/>
              <a:ahLst/>
              <a:cxnLst>
                <a:cxn ang="0">
                  <a:pos x="0" y="0"/>
                </a:cxn>
                <a:cxn ang="0">
                  <a:pos x="744" y="0"/>
                </a:cxn>
                <a:cxn ang="0">
                  <a:pos x="744" y="586"/>
                </a:cxn>
              </a:cxnLst>
              <a:rect l="0" t="0" r="r" b="b"/>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655371" name="Line 11"/>
            <p:cNvSpPr>
              <a:spLocks noChangeShapeType="1"/>
            </p:cNvSpPr>
            <p:nvPr/>
          </p:nvSpPr>
          <p:spPr bwMode="auto">
            <a:xfrm>
              <a:off x="4240" y="3165"/>
              <a:ext cx="1" cy="1098"/>
            </a:xfrm>
            <a:prstGeom prst="line">
              <a:avLst/>
            </a:prstGeom>
            <a:noFill/>
            <a:ln w="0">
              <a:solidFill>
                <a:srgbClr val="000000"/>
              </a:solidFill>
              <a:round/>
              <a:headEnd/>
              <a:tailEnd/>
            </a:ln>
          </p:spPr>
          <p:txBody>
            <a:bodyPr/>
            <a:lstStyle/>
            <a:p>
              <a:endParaRPr lang="en-US"/>
            </a:p>
          </p:txBody>
        </p:sp>
      </p:grpSp>
      <p:sp>
        <p:nvSpPr>
          <p:cNvPr id="655372" name="Rectangle 12"/>
          <p:cNvSpPr>
            <a:spLocks noGrp="1" noChangeArrowheads="1"/>
          </p:cNvSpPr>
          <p:nvPr>
            <p:ph type="title"/>
          </p:nvPr>
        </p:nvSpPr>
        <p:spPr>
          <a:xfrm>
            <a:off x="152400" y="381000"/>
            <a:ext cx="8915400" cy="609600"/>
          </a:xfrm>
        </p:spPr>
        <p:txBody>
          <a:bodyPr lIns="0" rIns="0"/>
          <a:lstStyle/>
          <a:p>
            <a:r>
              <a:rPr lang="en-US" sz="2800" dirty="0"/>
              <a:t>Why Mine Data? Scientific Viewpoint</a:t>
            </a:r>
          </a:p>
        </p:txBody>
      </p:sp>
      <p:sp>
        <p:nvSpPr>
          <p:cNvPr id="655373" name="Rectangle 13"/>
          <p:cNvSpPr>
            <a:spLocks noGrp="1" noChangeArrowheads="1"/>
          </p:cNvSpPr>
          <p:nvPr>
            <p:ph type="body" idx="1"/>
          </p:nvPr>
        </p:nvSpPr>
        <p:spPr>
          <a:xfrm>
            <a:off x="184150" y="1066800"/>
            <a:ext cx="7588250" cy="5791200"/>
          </a:xfrm>
        </p:spPr>
        <p:txBody>
          <a:bodyPr/>
          <a:lstStyle/>
          <a:p>
            <a:pPr marL="342900" indent="-342900"/>
            <a:r>
              <a:rPr lang="en-US" sz="2400"/>
              <a:t>Data collected and stored at </a:t>
            </a:r>
            <a:br>
              <a:rPr lang="en-US" sz="2400"/>
            </a:br>
            <a:r>
              <a:rPr lang="en-US" sz="2400"/>
              <a:t>enormous speeds (GB/hour)</a:t>
            </a:r>
          </a:p>
          <a:p>
            <a:pPr marL="742950" lvl="1" indent="-285750">
              <a:spcBef>
                <a:spcPct val="40000"/>
              </a:spcBef>
            </a:pPr>
            <a:r>
              <a:rPr lang="en-US" sz="2400"/>
              <a:t>remote sensors on a satellite</a:t>
            </a:r>
          </a:p>
          <a:p>
            <a:pPr marL="742950" lvl="1" indent="-285750">
              <a:spcBef>
                <a:spcPct val="40000"/>
              </a:spcBef>
            </a:pPr>
            <a:r>
              <a:rPr lang="en-US" sz="2400"/>
              <a:t>telescopes scanning the skies</a:t>
            </a:r>
          </a:p>
          <a:p>
            <a:pPr marL="742950" lvl="1" indent="-285750">
              <a:spcBef>
                <a:spcPct val="40000"/>
              </a:spcBef>
            </a:pPr>
            <a:r>
              <a:rPr lang="en-US" sz="2400"/>
              <a:t>microarrays generating gene </a:t>
            </a:r>
            <a:br>
              <a:rPr lang="en-US" sz="2400"/>
            </a:br>
            <a:r>
              <a:rPr lang="en-US" sz="2400"/>
              <a:t>expression data</a:t>
            </a:r>
          </a:p>
          <a:p>
            <a:pPr marL="742950" lvl="1" indent="-285750">
              <a:spcBef>
                <a:spcPct val="40000"/>
              </a:spcBef>
            </a:pPr>
            <a:r>
              <a:rPr lang="en-US" sz="2400"/>
              <a:t>scientific simulations </a:t>
            </a:r>
            <a:br>
              <a:rPr lang="en-US" sz="2400"/>
            </a:br>
            <a:r>
              <a:rPr lang="en-US" sz="2400"/>
              <a:t>generating terabytes of data</a:t>
            </a:r>
          </a:p>
          <a:p>
            <a:pPr marL="342900" indent="-342900">
              <a:spcBef>
                <a:spcPct val="40000"/>
              </a:spcBef>
            </a:pPr>
            <a:r>
              <a:rPr lang="en-US" sz="2400"/>
              <a:t>Traditional techniques infeasible for raw data</a:t>
            </a:r>
          </a:p>
          <a:p>
            <a:pPr marL="342900" indent="-342900"/>
            <a:r>
              <a:rPr lang="en-US" sz="2400"/>
              <a:t>Data mining may help scientists </a:t>
            </a:r>
          </a:p>
          <a:p>
            <a:pPr marL="742950" lvl="1" indent="-285750"/>
            <a:r>
              <a:rPr lang="en-US" sz="2400"/>
              <a:t>in classifying and segmenting data</a:t>
            </a:r>
          </a:p>
          <a:p>
            <a:pPr marL="742950" lvl="1" indent="-285750"/>
            <a:r>
              <a:rPr lang="en-US" sz="2400"/>
              <a:t>in Hypothesis Formation</a:t>
            </a:r>
            <a:endParaRPr lang="en-US"/>
          </a:p>
        </p:txBody>
      </p:sp>
      <p:pic>
        <p:nvPicPr>
          <p:cNvPr id="655377" name="Picture 17"/>
          <p:cNvPicPr>
            <a:picLocks noChangeAspect="1" noChangeArrowheads="1"/>
          </p:cNvPicPr>
          <p:nvPr/>
        </p:nvPicPr>
        <p:blipFill>
          <a:blip r:embed="rId4" cstate="print">
            <a:clrChange>
              <a:clrFrom>
                <a:srgbClr val="FFFFFF"/>
              </a:clrFrom>
              <a:clrTo>
                <a:srgbClr val="FFFFFF">
                  <a:alpha val="0"/>
                </a:srgbClr>
              </a:clrTo>
            </a:clrChange>
            <a:lum contrast="12000"/>
          </a:blip>
          <a:srcRect l="946" t="2650" r="946" b="2745"/>
          <a:stretch>
            <a:fillRect/>
          </a:stretch>
        </p:blipFill>
        <p:spPr bwMode="auto">
          <a:xfrm>
            <a:off x="4548188" y="971550"/>
            <a:ext cx="2005012" cy="1695450"/>
          </a:xfrm>
          <a:prstGeom prst="rect">
            <a:avLst/>
          </a:prstGeom>
          <a:noFill/>
        </p:spPr>
      </p:pic>
      <p:graphicFrame>
        <p:nvGraphicFramePr>
          <p:cNvPr id="655378" name="Object 18"/>
          <p:cNvGraphicFramePr>
            <a:graphicFrameLocks noChangeAspect="1"/>
          </p:cNvGraphicFramePr>
          <p:nvPr/>
        </p:nvGraphicFramePr>
        <p:xfrm>
          <a:off x="6583363" y="685800"/>
          <a:ext cx="2560637" cy="1990725"/>
        </p:xfrm>
        <a:graphic>
          <a:graphicData uri="http://schemas.openxmlformats.org/presentationml/2006/ole">
            <mc:AlternateContent xmlns:mc="http://schemas.openxmlformats.org/markup-compatibility/2006">
              <mc:Choice xmlns:v="urn:schemas-microsoft-com:vml" Requires="v">
                <p:oleObj spid="_x0000_s74766" name="VISIO" r:id="rId5" imgW="2557272" imgH="1991868" progId="">
                  <p:embed/>
                </p:oleObj>
              </mc:Choice>
              <mc:Fallback>
                <p:oleObj name="VISIO" r:id="rId5" imgW="2557272" imgH="1991868" progId="">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363" y="685800"/>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379" name="Object 19"/>
          <p:cNvGraphicFramePr>
            <a:graphicFrameLocks noChangeAspect="1"/>
          </p:cNvGraphicFramePr>
          <p:nvPr/>
        </p:nvGraphicFramePr>
        <p:xfrm>
          <a:off x="6705600" y="2667000"/>
          <a:ext cx="2209800" cy="1181100"/>
        </p:xfrm>
        <a:graphic>
          <a:graphicData uri="http://schemas.openxmlformats.org/presentationml/2006/ole">
            <mc:AlternateContent xmlns:mc="http://schemas.openxmlformats.org/markup-compatibility/2006">
              <mc:Choice xmlns:v="urn:schemas-microsoft-com:vml" Requires="v">
                <p:oleObj spid="_x0000_s74767" name="VISIO" r:id="rId7" imgW="2401824" imgH="1491996" progId="">
                  <p:embed/>
                </p:oleObj>
              </mc:Choice>
              <mc:Fallback>
                <p:oleObj name="VISIO" r:id="rId7" imgW="2401824" imgH="1491996" progId="">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2667000"/>
                        <a:ext cx="22098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55380" name="Picture 20" descr="crop"/>
          <p:cNvPicPr>
            <a:picLocks noChangeAspect="1" noChangeArrowheads="1"/>
          </p:cNvPicPr>
          <p:nvPr/>
        </p:nvPicPr>
        <p:blipFill>
          <a:blip r:embed="rId9"/>
          <a:srcRect/>
          <a:stretch>
            <a:fillRect/>
          </a:stretch>
        </p:blipFill>
        <p:spPr bwMode="auto">
          <a:xfrm>
            <a:off x="6724650" y="3851275"/>
            <a:ext cx="2166938" cy="110172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Mining again?</a:t>
            </a:r>
          </a:p>
        </p:txBody>
      </p:sp>
      <p:sp>
        <p:nvSpPr>
          <p:cNvPr id="3" name="Content Placeholder 2"/>
          <p:cNvSpPr>
            <a:spLocks noGrp="1"/>
          </p:cNvSpPr>
          <p:nvPr>
            <p:ph idx="1"/>
          </p:nvPr>
        </p:nvSpPr>
        <p:spPr/>
        <p:txBody>
          <a:bodyPr>
            <a:normAutofit fontScale="92500" lnSpcReduction="10000"/>
          </a:bodyPr>
          <a:lstStyle/>
          <a:p>
            <a:pPr algn="just"/>
            <a:r>
              <a:rPr lang="en-US" dirty="0"/>
              <a:t>“Data mining is the analysis of (often large) observational data sets to find </a:t>
            </a:r>
            <a:r>
              <a:rPr lang="en-US" dirty="0">
                <a:solidFill>
                  <a:schemeClr val="accent6">
                    <a:lumMod val="75000"/>
                  </a:schemeClr>
                </a:solidFill>
              </a:rPr>
              <a:t>unsuspected</a:t>
            </a:r>
            <a:r>
              <a:rPr lang="en-US" dirty="0"/>
              <a:t> </a:t>
            </a:r>
            <a:r>
              <a:rPr lang="en-US" dirty="0">
                <a:solidFill>
                  <a:schemeClr val="accent6">
                    <a:lumMod val="75000"/>
                  </a:schemeClr>
                </a:solidFill>
              </a:rPr>
              <a:t>relationships</a:t>
            </a:r>
            <a:r>
              <a:rPr lang="en-US" dirty="0"/>
              <a:t> and to </a:t>
            </a:r>
            <a:r>
              <a:rPr lang="en-US" dirty="0">
                <a:solidFill>
                  <a:schemeClr val="accent6">
                    <a:lumMod val="75000"/>
                  </a:schemeClr>
                </a:solidFill>
              </a:rPr>
              <a:t>summarize</a:t>
            </a:r>
            <a:r>
              <a:rPr lang="en-US" dirty="0"/>
              <a:t> the data in novel ways that are both </a:t>
            </a:r>
            <a:r>
              <a:rPr lang="en-US" dirty="0">
                <a:solidFill>
                  <a:schemeClr val="accent6">
                    <a:lumMod val="75000"/>
                  </a:schemeClr>
                </a:solidFill>
              </a:rPr>
              <a:t>understandable and useful </a:t>
            </a:r>
            <a:r>
              <a:rPr lang="en-US" dirty="0"/>
              <a:t>to the data analyst” (Hand, </a:t>
            </a:r>
            <a:r>
              <a:rPr lang="en-US" dirty="0" err="1"/>
              <a:t>Mannila</a:t>
            </a:r>
            <a:r>
              <a:rPr lang="en-US" dirty="0"/>
              <a:t>, Smyth)</a:t>
            </a:r>
          </a:p>
          <a:p>
            <a:endParaRPr lang="en-US" dirty="0"/>
          </a:p>
          <a:p>
            <a:r>
              <a:rPr lang="en-US" dirty="0"/>
              <a:t>“Data mining is the discovery of </a:t>
            </a:r>
            <a:r>
              <a:rPr lang="en-US" dirty="0">
                <a:solidFill>
                  <a:schemeClr val="accent6">
                    <a:lumMod val="75000"/>
                  </a:schemeClr>
                </a:solidFill>
              </a:rPr>
              <a:t>models</a:t>
            </a:r>
            <a:r>
              <a:rPr lang="en-US" dirty="0"/>
              <a:t> for data” (</a:t>
            </a:r>
            <a:r>
              <a:rPr lang="en-US" dirty="0" err="1"/>
              <a:t>Rajaraman</a:t>
            </a:r>
            <a:r>
              <a:rPr lang="en-US" dirty="0"/>
              <a:t>, Ullman)</a:t>
            </a:r>
          </a:p>
          <a:p>
            <a:pPr lvl="1"/>
            <a:r>
              <a:rPr lang="en-US" dirty="0"/>
              <a:t>We can have the following types of models</a:t>
            </a:r>
          </a:p>
          <a:p>
            <a:pPr lvl="2"/>
            <a:r>
              <a:rPr lang="en-US" dirty="0"/>
              <a:t>Models that </a:t>
            </a:r>
            <a:r>
              <a:rPr lang="en-US" dirty="0">
                <a:solidFill>
                  <a:schemeClr val="accent6">
                    <a:lumMod val="75000"/>
                  </a:schemeClr>
                </a:solidFill>
              </a:rPr>
              <a:t>explain</a:t>
            </a:r>
            <a:r>
              <a:rPr lang="en-US" dirty="0"/>
              <a:t> the data (e.g., a single function)</a:t>
            </a:r>
          </a:p>
          <a:p>
            <a:pPr lvl="2"/>
            <a:r>
              <a:rPr lang="en-US" dirty="0"/>
              <a:t>Models that </a:t>
            </a:r>
            <a:r>
              <a:rPr lang="en-US" dirty="0">
                <a:solidFill>
                  <a:schemeClr val="accent6">
                    <a:lumMod val="75000"/>
                  </a:schemeClr>
                </a:solidFill>
              </a:rPr>
              <a:t>predict</a:t>
            </a:r>
            <a:r>
              <a:rPr lang="en-US" dirty="0"/>
              <a:t> the future data instances.</a:t>
            </a:r>
          </a:p>
          <a:p>
            <a:pPr lvl="2"/>
            <a:r>
              <a:rPr lang="en-US" dirty="0"/>
              <a:t>Models that </a:t>
            </a:r>
            <a:r>
              <a:rPr lang="en-US" dirty="0">
                <a:solidFill>
                  <a:schemeClr val="accent6">
                    <a:lumMod val="75000"/>
                  </a:schemeClr>
                </a:solidFill>
              </a:rPr>
              <a:t>summarize</a:t>
            </a:r>
            <a:r>
              <a:rPr lang="en-US" dirty="0"/>
              <a:t> the data</a:t>
            </a:r>
          </a:p>
          <a:p>
            <a:pPr lvl="2"/>
            <a:r>
              <a:rPr lang="en-US" dirty="0"/>
              <a:t>Models the </a:t>
            </a:r>
            <a:r>
              <a:rPr lang="en-US" dirty="0">
                <a:solidFill>
                  <a:schemeClr val="accent6">
                    <a:lumMod val="75000"/>
                  </a:schemeClr>
                </a:solidFill>
              </a:rPr>
              <a:t>extract</a:t>
            </a:r>
            <a:r>
              <a:rPr lang="en-US" dirty="0"/>
              <a:t> the most prominent </a:t>
            </a:r>
            <a:r>
              <a:rPr lang="en-US" dirty="0">
                <a:solidFill>
                  <a:schemeClr val="accent6">
                    <a:lumMod val="75000"/>
                  </a:schemeClr>
                </a:solidFill>
              </a:rPr>
              <a:t>features</a:t>
            </a:r>
            <a:r>
              <a:rPr lang="en-US" dirty="0"/>
              <a:t> of the data.</a:t>
            </a:r>
          </a:p>
          <a:p>
            <a:pPr lvl="2"/>
            <a:endParaRPr lang="en-US" dirty="0"/>
          </a:p>
        </p:txBody>
      </p:sp>
    </p:spTree>
    <p:extLst>
      <p:ext uri="{BB962C8B-B14F-4D97-AF65-F5344CB8AC3E}">
        <p14:creationId xmlns:p14="http://schemas.microsoft.com/office/powerpoint/2010/main" val="2577098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t>Data Mining Tasks...</a:t>
            </a:r>
          </a:p>
        </p:txBody>
      </p:sp>
      <p:sp>
        <p:nvSpPr>
          <p:cNvPr id="734211" name="Rectangle 3"/>
          <p:cNvSpPr>
            <a:spLocks noGrp="1" noChangeArrowheads="1"/>
          </p:cNvSpPr>
          <p:nvPr>
            <p:ph type="body" idx="1"/>
          </p:nvPr>
        </p:nvSpPr>
        <p:spPr/>
        <p:txBody>
          <a:bodyPr/>
          <a:lstStyle/>
          <a:p>
            <a:r>
              <a:rPr lang="en-US"/>
              <a:t>Classification </a:t>
            </a:r>
            <a:r>
              <a:rPr lang="en-US" sz="2000"/>
              <a:t>[Predictive]</a:t>
            </a:r>
            <a:endParaRPr lang="en-US"/>
          </a:p>
          <a:p>
            <a:r>
              <a:rPr lang="en-US"/>
              <a:t>Clustering </a:t>
            </a:r>
            <a:r>
              <a:rPr lang="en-US" sz="2000"/>
              <a:t>[Descriptive]</a:t>
            </a:r>
            <a:endParaRPr lang="en-US"/>
          </a:p>
          <a:p>
            <a:r>
              <a:rPr lang="en-US"/>
              <a:t>Association Rule Discovery </a:t>
            </a:r>
            <a:r>
              <a:rPr lang="en-US" sz="2000"/>
              <a:t>[Descriptive]</a:t>
            </a:r>
            <a:endParaRPr lang="en-US"/>
          </a:p>
          <a:p>
            <a:r>
              <a:rPr lang="en-US"/>
              <a:t>Sequential Pattern Discovery </a:t>
            </a:r>
            <a:r>
              <a:rPr lang="en-US" sz="2000"/>
              <a:t>[Descriptive]</a:t>
            </a:r>
            <a:endParaRPr lang="en-US"/>
          </a:p>
          <a:p>
            <a:r>
              <a:rPr lang="en-US"/>
              <a:t>Regression </a:t>
            </a:r>
            <a:r>
              <a:rPr lang="en-US" sz="2000"/>
              <a:t>[Predictive]</a:t>
            </a:r>
            <a:endParaRPr lang="en-US"/>
          </a:p>
          <a:p>
            <a:r>
              <a:rPr lang="en-US"/>
              <a:t>Deviation Detection </a:t>
            </a:r>
            <a:r>
              <a:rPr lang="en-US" sz="2000"/>
              <a:t>[Predictive]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en-US"/>
              <a:t>Classification: Definition</a:t>
            </a:r>
          </a:p>
        </p:txBody>
      </p:sp>
      <p:sp>
        <p:nvSpPr>
          <p:cNvPr id="736259" name="Rectangle 3"/>
          <p:cNvSpPr>
            <a:spLocks noGrp="1" noChangeArrowheads="1"/>
          </p:cNvSpPr>
          <p:nvPr>
            <p:ph type="body" idx="1"/>
          </p:nvPr>
        </p:nvSpPr>
        <p:spPr>
          <a:xfrm>
            <a:off x="685800" y="1295400"/>
            <a:ext cx="7924800" cy="4419600"/>
          </a:xfrm>
        </p:spPr>
        <p:txBody>
          <a:bodyPr>
            <a:normAutofit/>
          </a:bodyPr>
          <a:lstStyle/>
          <a:p>
            <a:pPr marL="342900" indent="-342900" algn="just">
              <a:lnSpc>
                <a:spcPct val="90000"/>
              </a:lnSpc>
            </a:pPr>
            <a:r>
              <a:rPr lang="en-US" sz="2400" dirty="0"/>
              <a:t>Given a collection of records (</a:t>
            </a:r>
            <a:r>
              <a:rPr lang="en-US" sz="2400" i="1" dirty="0">
                <a:solidFill>
                  <a:srgbClr val="CC0000"/>
                </a:solidFill>
              </a:rPr>
              <a:t>training set </a:t>
            </a:r>
            <a:r>
              <a:rPr lang="en-US" sz="2400" dirty="0"/>
              <a:t>)</a:t>
            </a:r>
          </a:p>
          <a:p>
            <a:pPr marL="742950" lvl="1" indent="-285750" algn="just">
              <a:lnSpc>
                <a:spcPct val="90000"/>
              </a:lnSpc>
            </a:pPr>
            <a:r>
              <a:rPr lang="en-US" dirty="0"/>
              <a:t>Each record contains a set of </a:t>
            </a:r>
            <a:r>
              <a:rPr lang="en-US" i="1" dirty="0">
                <a:solidFill>
                  <a:srgbClr val="CC0000"/>
                </a:solidFill>
              </a:rPr>
              <a:t>attributes</a:t>
            </a:r>
            <a:r>
              <a:rPr lang="en-US" dirty="0"/>
              <a:t>, one of the attributes is the </a:t>
            </a:r>
            <a:r>
              <a:rPr lang="en-US" i="1" dirty="0">
                <a:solidFill>
                  <a:srgbClr val="CC0000"/>
                </a:solidFill>
              </a:rPr>
              <a:t>class</a:t>
            </a:r>
            <a:r>
              <a:rPr lang="en-US" dirty="0"/>
              <a:t>.</a:t>
            </a:r>
          </a:p>
          <a:p>
            <a:pPr marL="342900" indent="-342900" algn="just">
              <a:lnSpc>
                <a:spcPct val="90000"/>
              </a:lnSpc>
            </a:pPr>
            <a:r>
              <a:rPr lang="en-US" sz="2400" dirty="0"/>
              <a:t>Find a </a:t>
            </a:r>
            <a:r>
              <a:rPr lang="en-US" sz="2400" i="1" dirty="0">
                <a:solidFill>
                  <a:srgbClr val="CC0000"/>
                </a:solidFill>
              </a:rPr>
              <a:t>model</a:t>
            </a:r>
            <a:r>
              <a:rPr lang="en-US" sz="2400" dirty="0"/>
              <a:t>  for class attribute as a function of the values of other attributes.</a:t>
            </a:r>
          </a:p>
          <a:p>
            <a:pPr marL="342900" indent="-342900" algn="just">
              <a:lnSpc>
                <a:spcPct val="90000"/>
              </a:lnSpc>
            </a:pPr>
            <a:r>
              <a:rPr lang="en-US" sz="2400" dirty="0"/>
              <a:t>Goal: </a:t>
            </a:r>
            <a:r>
              <a:rPr lang="en-US" sz="2400" u="sng" dirty="0"/>
              <a:t>previously unseen</a:t>
            </a:r>
            <a:r>
              <a:rPr lang="en-US" sz="2400" dirty="0"/>
              <a:t> records should be assigned a class as accurately as possible.</a:t>
            </a:r>
          </a:p>
          <a:p>
            <a:pPr marL="742950" lvl="1" indent="-285750" algn="just">
              <a:lnSpc>
                <a:spcPct val="90000"/>
              </a:lnSpc>
            </a:pPr>
            <a:r>
              <a:rPr lang="en-US" dirty="0"/>
              <a:t>A </a:t>
            </a:r>
            <a:r>
              <a:rPr lang="en-US" i="1" dirty="0">
                <a:solidFill>
                  <a:srgbClr val="CC0000"/>
                </a:solidFill>
              </a:rPr>
              <a:t>test set</a:t>
            </a:r>
            <a:r>
              <a:rPr lang="en-US" dirty="0"/>
              <a:t> is used to determine the accuracy of the model. Usually, the given data set is divided into training and test sets, with training set used to build the model and test set used to validate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a:t>
            </a:r>
          </a:p>
        </p:txBody>
      </p:sp>
      <p:sp>
        <p:nvSpPr>
          <p:cNvPr id="3" name="Content Placeholder 2"/>
          <p:cNvSpPr>
            <a:spLocks noGrp="1"/>
          </p:cNvSpPr>
          <p:nvPr>
            <p:ph idx="1"/>
          </p:nvPr>
        </p:nvSpPr>
        <p:spPr>
          <a:xfrm>
            <a:off x="457200" y="1600200"/>
            <a:ext cx="8229600" cy="1752600"/>
          </a:xfrm>
        </p:spPr>
        <p:txBody>
          <a:bodyPr/>
          <a:lstStyle/>
          <a:p>
            <a:r>
              <a:rPr lang="en-US" dirty="0"/>
              <a:t>Assignment/ Attendance	10</a:t>
            </a:r>
          </a:p>
          <a:p>
            <a:r>
              <a:rPr lang="en-US" dirty="0"/>
              <a:t>Mid Term				20</a:t>
            </a:r>
          </a:p>
          <a:p>
            <a:r>
              <a:rPr lang="en-US" dirty="0"/>
              <a:t>Final Exam			70</a:t>
            </a:r>
          </a:p>
        </p:txBody>
      </p:sp>
      <p:pic>
        <p:nvPicPr>
          <p:cNvPr id="79874" name="Picture 2" descr="Image result for exam cartoon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t="38153" r="9139" b="2154"/>
          <a:stretch/>
        </p:blipFill>
        <p:spPr bwMode="auto">
          <a:xfrm>
            <a:off x="3505200" y="3325761"/>
            <a:ext cx="4057912" cy="3254157"/>
          </a:xfrm>
          <a:prstGeom prst="rect">
            <a:avLst/>
          </a:prstGeom>
          <a:noFill/>
          <a:extLst>
            <a:ext uri="{909E8E84-426E-40DD-AFC4-6F175D3DCCD1}">
              <a14:hiddenFill xmlns:a14="http://schemas.microsoft.com/office/drawing/2010/main">
                <a:solidFill>
                  <a:srgbClr val="FFFFFF"/>
                </a:solidFill>
              </a14:hiddenFill>
            </a:ext>
          </a:extLst>
        </p:spPr>
      </p:pic>
      <p:pic>
        <p:nvPicPr>
          <p:cNvPr id="79878" name="Picture 6" descr="Image result for prohibi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72000"/>
            <a:ext cx="1597025" cy="159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2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en-US"/>
              <a:t>Classification Example</a:t>
            </a:r>
          </a:p>
        </p:txBody>
      </p:sp>
      <p:graphicFrame>
        <p:nvGraphicFramePr>
          <p:cNvPr id="738307" name="Object 3"/>
          <p:cNvGraphicFramePr>
            <a:graphicFrameLocks noChangeAspect="1"/>
          </p:cNvGraphicFramePr>
          <p:nvPr/>
        </p:nvGraphicFramePr>
        <p:xfrm>
          <a:off x="228600" y="2057400"/>
          <a:ext cx="3565525" cy="3687763"/>
        </p:xfrm>
        <a:graphic>
          <a:graphicData uri="http://schemas.openxmlformats.org/presentationml/2006/ole">
            <mc:AlternateContent xmlns:mc="http://schemas.openxmlformats.org/markup-compatibility/2006">
              <mc:Choice xmlns:v="urn:schemas-microsoft-com:vml" Requires="v">
                <p:oleObj spid="_x0000_s76814" name="Document" r:id="rId2" imgW="5405628" imgH="5782056" progId="Word.Document.8">
                  <p:embed/>
                </p:oleObj>
              </mc:Choice>
              <mc:Fallback>
                <p:oleObj name="Document" r:id="rId2" imgW="5405628" imgH="5782056" progId="Word.Document.8">
                  <p:embed/>
                  <p:pic>
                    <p:nvPicPr>
                      <p:cNvPr id="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3565525" cy="368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8308" name="Text Box 4"/>
          <p:cNvSpPr txBox="1">
            <a:spLocks noChangeArrowheads="1"/>
          </p:cNvSpPr>
          <p:nvPr/>
        </p:nvSpPr>
        <p:spPr bwMode="auto">
          <a:xfrm rot="-2416809">
            <a:off x="838200" y="1433513"/>
            <a:ext cx="125730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738309" name="Text Box 5"/>
          <p:cNvSpPr txBox="1">
            <a:spLocks noChangeArrowheads="1"/>
          </p:cNvSpPr>
          <p:nvPr/>
        </p:nvSpPr>
        <p:spPr bwMode="auto">
          <a:xfrm rot="-2416809">
            <a:off x="1600200" y="1433513"/>
            <a:ext cx="125730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738310" name="Text Box 6"/>
          <p:cNvSpPr txBox="1">
            <a:spLocks noChangeArrowheads="1"/>
          </p:cNvSpPr>
          <p:nvPr/>
        </p:nvSpPr>
        <p:spPr bwMode="auto">
          <a:xfrm rot="-2416809">
            <a:off x="2362200" y="1433513"/>
            <a:ext cx="1277938"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continuous</a:t>
            </a:r>
            <a:endParaRPr lang="en-US" sz="1600">
              <a:solidFill>
                <a:schemeClr val="bg2"/>
              </a:solidFill>
            </a:endParaRPr>
          </a:p>
        </p:txBody>
      </p:sp>
      <p:sp>
        <p:nvSpPr>
          <p:cNvPr id="738311" name="Text Box 7"/>
          <p:cNvSpPr txBox="1">
            <a:spLocks noChangeArrowheads="1"/>
          </p:cNvSpPr>
          <p:nvPr/>
        </p:nvSpPr>
        <p:spPr bwMode="auto">
          <a:xfrm rot="-2416809">
            <a:off x="3124200" y="1662113"/>
            <a:ext cx="6921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class</a:t>
            </a:r>
            <a:endParaRPr lang="en-US" sz="1600">
              <a:solidFill>
                <a:schemeClr val="bg2"/>
              </a:solidFill>
            </a:endParaRPr>
          </a:p>
        </p:txBody>
      </p:sp>
      <p:graphicFrame>
        <p:nvGraphicFramePr>
          <p:cNvPr id="738312" name="Object 8"/>
          <p:cNvGraphicFramePr>
            <a:graphicFrameLocks noChangeAspect="1"/>
          </p:cNvGraphicFramePr>
          <p:nvPr/>
        </p:nvGraphicFramePr>
        <p:xfrm>
          <a:off x="4267200" y="2043113"/>
          <a:ext cx="2994025" cy="2646362"/>
        </p:xfrm>
        <a:graphic>
          <a:graphicData uri="http://schemas.openxmlformats.org/presentationml/2006/ole">
            <mc:AlternateContent xmlns:mc="http://schemas.openxmlformats.org/markup-compatibility/2006">
              <mc:Choice xmlns:v="urn:schemas-microsoft-com:vml" Requires="v">
                <p:oleObj spid="_x0000_s76815" name="Document" r:id="rId4" imgW="4614672" imgH="4076700" progId="Word.Document.8">
                  <p:embed/>
                </p:oleObj>
              </mc:Choice>
              <mc:Fallback>
                <p:oleObj name="Document" r:id="rId4" imgW="4614672" imgH="4076700" progId="Word.Document.8">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043113"/>
                        <a:ext cx="2994025" cy="2646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a:grpSpLocks/>
          </p:cNvGrpSpPr>
          <p:nvPr/>
        </p:nvGrpSpPr>
        <p:grpSpPr bwMode="auto">
          <a:xfrm>
            <a:off x="7696200" y="3948113"/>
            <a:ext cx="990600" cy="685800"/>
            <a:chOff x="4944" y="2736"/>
            <a:chExt cx="624" cy="432"/>
          </a:xfrm>
        </p:grpSpPr>
        <p:sp>
          <p:nvSpPr>
            <p:cNvPr id="738314" name="AutoShape 10"/>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a:effectLst/>
          </p:spPr>
          <p:txBody>
            <a:bodyPr wrap="none" anchor="ctr"/>
            <a:lstStyle/>
            <a:p>
              <a:endParaRPr lang="en-US"/>
            </a:p>
          </p:txBody>
        </p:sp>
        <p:sp>
          <p:nvSpPr>
            <p:cNvPr id="738315" name="Text Box 11"/>
            <p:cNvSpPr txBox="1">
              <a:spLocks noChangeArrowheads="1"/>
            </p:cNvSpPr>
            <p:nvPr/>
          </p:nvSpPr>
          <p:spPr bwMode="auto">
            <a:xfrm>
              <a:off x="5086" y="2856"/>
              <a:ext cx="345" cy="299"/>
            </a:xfrm>
            <a:prstGeom prst="rect">
              <a:avLst/>
            </a:prstGeom>
            <a:solidFill>
              <a:srgbClr val="CCCCFF"/>
            </a:solidFill>
            <a:ln w="12700">
              <a:noFill/>
              <a:miter lim="800000"/>
              <a:headEnd/>
              <a:tailEnd/>
            </a:ln>
            <a:effectLst/>
          </p:spPr>
          <p:txBody>
            <a:bodyPr wrap="none">
              <a:spAutoFit/>
            </a:bodyPr>
            <a:lstStyle/>
            <a:p>
              <a:pPr marL="342900" indent="-342900" algn="ctr">
                <a:lnSpc>
                  <a:spcPct val="80000"/>
                </a:lnSpc>
                <a:spcBef>
                  <a:spcPct val="20000"/>
                </a:spcBef>
                <a:buClr>
                  <a:schemeClr val="accent2"/>
                </a:buClr>
                <a:buSzPct val="75000"/>
                <a:buFont typeface="Monotype Sorts" pitchFamily="2" charset="2"/>
                <a:buNone/>
              </a:pPr>
              <a:r>
                <a:rPr lang="en-US">
                  <a:solidFill>
                    <a:srgbClr val="0000CC"/>
                  </a:solidFill>
                </a:rPr>
                <a:t>Test</a:t>
              </a:r>
            </a:p>
            <a:p>
              <a:pPr marL="342900" indent="-342900" algn="ctr">
                <a:lnSpc>
                  <a:spcPct val="80000"/>
                </a:lnSpc>
                <a:spcBef>
                  <a:spcPct val="20000"/>
                </a:spcBef>
                <a:buClr>
                  <a:schemeClr val="accent2"/>
                </a:buClr>
                <a:buSzPct val="75000"/>
                <a:buFont typeface="Monotype Sorts" pitchFamily="2" charset="2"/>
                <a:buNone/>
              </a:pPr>
              <a:r>
                <a:rPr lang="en-US">
                  <a:solidFill>
                    <a:srgbClr val="0000CC"/>
                  </a:solidFill>
                </a:rPr>
                <a:t>Set</a:t>
              </a:r>
              <a:endParaRPr lang="en-US" b="0">
                <a:solidFill>
                  <a:schemeClr val="bg2"/>
                </a:solidFill>
              </a:endParaRPr>
            </a:p>
          </p:txBody>
        </p:sp>
      </p:grpSp>
      <p:sp>
        <p:nvSpPr>
          <p:cNvPr id="738316" name="AutoShape 12"/>
          <p:cNvSpPr>
            <a:spLocks noChangeArrowheads="1"/>
          </p:cNvSpPr>
          <p:nvPr/>
        </p:nvSpPr>
        <p:spPr bwMode="auto">
          <a:xfrm>
            <a:off x="3886200" y="5091113"/>
            <a:ext cx="990600" cy="685800"/>
          </a:xfrm>
          <a:prstGeom prst="can">
            <a:avLst>
              <a:gd name="adj" fmla="val 25056"/>
            </a:avLst>
          </a:prstGeom>
          <a:solidFill>
            <a:schemeClr val="accent2"/>
          </a:solidFill>
          <a:ln w="12700">
            <a:solidFill>
              <a:srgbClr val="0000FF"/>
            </a:solidFill>
            <a:round/>
            <a:headEnd/>
            <a:tailEnd/>
          </a:ln>
          <a:effectLst/>
        </p:spPr>
        <p:txBody>
          <a:bodyPr wrap="none" anchor="ctr"/>
          <a:lstStyle/>
          <a:p>
            <a:endParaRPr lang="en-US"/>
          </a:p>
        </p:txBody>
      </p:sp>
      <p:sp>
        <p:nvSpPr>
          <p:cNvPr id="738317" name="Text Box 13"/>
          <p:cNvSpPr txBox="1">
            <a:spLocks noChangeArrowheads="1"/>
          </p:cNvSpPr>
          <p:nvPr/>
        </p:nvSpPr>
        <p:spPr bwMode="auto">
          <a:xfrm>
            <a:off x="3886200" y="5238750"/>
            <a:ext cx="1042988" cy="531813"/>
          </a:xfrm>
          <a:prstGeom prst="rect">
            <a:avLst/>
          </a:prstGeom>
          <a:noFill/>
          <a:ln w="12700">
            <a:noFill/>
            <a:miter lim="800000"/>
            <a:headEnd/>
            <a:tailEnd/>
          </a:ln>
          <a:effectLst/>
        </p:spPr>
        <p:txBody>
          <a:bodyPr wrap="none">
            <a:spAutoFit/>
          </a:bodyPr>
          <a:lstStyle/>
          <a:p>
            <a:pPr marL="342900" indent="-342900" algn="ctr">
              <a:lnSpc>
                <a:spcPct val="80000"/>
              </a:lnSpc>
              <a:spcBef>
                <a:spcPct val="20000"/>
              </a:spcBef>
              <a:buClr>
                <a:schemeClr val="accent2"/>
              </a:buClr>
              <a:buSzPct val="75000"/>
              <a:buFont typeface="Monotype Sorts" pitchFamily="2" charset="2"/>
              <a:buNone/>
            </a:pPr>
            <a:r>
              <a:rPr lang="en-US" sz="1600">
                <a:solidFill>
                  <a:schemeClr val="tx2"/>
                </a:solidFill>
              </a:rPr>
              <a:t>Training </a:t>
            </a:r>
          </a:p>
          <a:p>
            <a:pPr marL="342900" indent="-342900" algn="ctr">
              <a:lnSpc>
                <a:spcPct val="80000"/>
              </a:lnSpc>
              <a:spcBef>
                <a:spcPct val="20000"/>
              </a:spcBef>
              <a:buClr>
                <a:schemeClr val="accent2"/>
              </a:buClr>
              <a:buSzPct val="75000"/>
              <a:buFont typeface="Monotype Sorts" pitchFamily="2" charset="2"/>
              <a:buNone/>
            </a:pPr>
            <a:r>
              <a:rPr lang="en-US" sz="1600">
                <a:solidFill>
                  <a:schemeClr val="tx2"/>
                </a:solidFill>
              </a:rPr>
              <a:t>Set</a:t>
            </a:r>
            <a:endParaRPr lang="en-US" b="0">
              <a:solidFill>
                <a:schemeClr val="bg2"/>
              </a:solidFill>
            </a:endParaRPr>
          </a:p>
        </p:txBody>
      </p:sp>
      <p:grpSp>
        <p:nvGrpSpPr>
          <p:cNvPr id="3" name="Group 14"/>
          <p:cNvGrpSpPr>
            <a:grpSpLocks/>
          </p:cNvGrpSpPr>
          <p:nvPr/>
        </p:nvGrpSpPr>
        <p:grpSpPr bwMode="auto">
          <a:xfrm>
            <a:off x="7637463" y="5086350"/>
            <a:ext cx="1125537" cy="690563"/>
            <a:chOff x="3360" y="2880"/>
            <a:chExt cx="672" cy="415"/>
          </a:xfrm>
        </p:grpSpPr>
        <p:sp>
          <p:nvSpPr>
            <p:cNvPr id="738319" name="AutoShape 15"/>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a:effectLst/>
          </p:spPr>
          <p:txBody>
            <a:bodyPr wrap="none" anchor="ctr"/>
            <a:lstStyle/>
            <a:p>
              <a:endParaRPr lang="en-US"/>
            </a:p>
          </p:txBody>
        </p:sp>
        <p:sp>
          <p:nvSpPr>
            <p:cNvPr id="738320" name="Text Box 16"/>
            <p:cNvSpPr txBox="1">
              <a:spLocks noChangeArrowheads="1"/>
            </p:cNvSpPr>
            <p:nvPr/>
          </p:nvSpPr>
          <p:spPr bwMode="auto">
            <a:xfrm>
              <a:off x="3392" y="2978"/>
              <a:ext cx="547" cy="239"/>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2000">
                  <a:solidFill>
                    <a:srgbClr val="CC0000"/>
                  </a:solidFill>
                </a:rPr>
                <a:t>Model</a:t>
              </a:r>
              <a:endParaRPr lang="en-US" b="0">
                <a:solidFill>
                  <a:schemeClr val="bg2"/>
                </a:solidFill>
              </a:endParaRPr>
            </a:p>
          </p:txBody>
        </p:sp>
      </p:grpSp>
      <p:sp>
        <p:nvSpPr>
          <p:cNvPr id="738321" name="AutoShape 17"/>
          <p:cNvSpPr>
            <a:spLocks noChangeArrowheads="1"/>
          </p:cNvSpPr>
          <p:nvPr/>
        </p:nvSpPr>
        <p:spPr bwMode="auto">
          <a:xfrm>
            <a:off x="5486400" y="4938713"/>
            <a:ext cx="1447800" cy="995362"/>
          </a:xfrm>
          <a:prstGeom prst="bevel">
            <a:avLst>
              <a:gd name="adj" fmla="val 12500"/>
            </a:avLst>
          </a:prstGeom>
          <a:solidFill>
            <a:srgbClr val="C0C0C0"/>
          </a:solidFill>
          <a:ln w="12700">
            <a:noFill/>
            <a:miter lim="800000"/>
            <a:headEnd/>
            <a:tailEnd/>
          </a:ln>
          <a:effectLst/>
        </p:spPr>
        <p:txBody>
          <a:bodyPr wrap="none" anchor="ctr"/>
          <a:lstStyle/>
          <a:p>
            <a:endParaRPr lang="en-US"/>
          </a:p>
        </p:txBody>
      </p:sp>
      <p:sp>
        <p:nvSpPr>
          <p:cNvPr id="738322" name="Text Box 18"/>
          <p:cNvSpPr txBox="1">
            <a:spLocks noChangeArrowheads="1"/>
          </p:cNvSpPr>
          <p:nvPr/>
        </p:nvSpPr>
        <p:spPr bwMode="auto">
          <a:xfrm>
            <a:off x="5562600" y="5014913"/>
            <a:ext cx="1325563" cy="76200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2000">
                <a:solidFill>
                  <a:srgbClr val="000000"/>
                </a:solidFill>
              </a:rPr>
              <a:t>Learn </a:t>
            </a:r>
          </a:p>
          <a:p>
            <a:pPr marL="342900" indent="-342900" algn="ctr">
              <a:spcBef>
                <a:spcPct val="20000"/>
              </a:spcBef>
              <a:buClr>
                <a:schemeClr val="accent2"/>
              </a:buClr>
              <a:buSzPct val="75000"/>
              <a:buFont typeface="Monotype Sorts" pitchFamily="2" charset="2"/>
              <a:buNone/>
            </a:pPr>
            <a:r>
              <a:rPr lang="en-US" sz="2000">
                <a:solidFill>
                  <a:srgbClr val="000000"/>
                </a:solidFill>
              </a:rPr>
              <a:t>Classifier</a:t>
            </a:r>
            <a:endParaRPr lang="en-US" b="0">
              <a:solidFill>
                <a:srgbClr val="00E0CB"/>
              </a:solidFill>
            </a:endParaRPr>
          </a:p>
        </p:txBody>
      </p:sp>
      <p:sp>
        <p:nvSpPr>
          <p:cNvPr id="738323" name="AutoShape 19"/>
          <p:cNvSpPr>
            <a:spLocks noChangeArrowheads="1"/>
          </p:cNvSpPr>
          <p:nvPr/>
        </p:nvSpPr>
        <p:spPr bwMode="auto">
          <a:xfrm>
            <a:off x="4987925" y="5349875"/>
            <a:ext cx="484188" cy="141288"/>
          </a:xfrm>
          <a:prstGeom prst="rightArrow">
            <a:avLst>
              <a:gd name="adj1" fmla="val 50000"/>
              <a:gd name="adj2" fmla="val 85674"/>
            </a:avLst>
          </a:prstGeom>
          <a:solidFill>
            <a:srgbClr val="CC0000"/>
          </a:solidFill>
          <a:ln w="12700">
            <a:solidFill>
              <a:srgbClr val="CC0000"/>
            </a:solidFill>
            <a:miter lim="800000"/>
            <a:headEnd/>
            <a:tailEnd/>
          </a:ln>
          <a:effectLst/>
        </p:spPr>
        <p:txBody>
          <a:bodyPr wrap="none" anchor="ctr"/>
          <a:lstStyle/>
          <a:p>
            <a:endParaRPr lang="en-US"/>
          </a:p>
        </p:txBody>
      </p:sp>
      <p:sp>
        <p:nvSpPr>
          <p:cNvPr id="738324" name="AutoShape 20"/>
          <p:cNvSpPr>
            <a:spLocks noChangeArrowheads="1"/>
          </p:cNvSpPr>
          <p:nvPr/>
        </p:nvSpPr>
        <p:spPr bwMode="auto">
          <a:xfrm>
            <a:off x="7010400" y="5314950"/>
            <a:ext cx="484188" cy="141288"/>
          </a:xfrm>
          <a:prstGeom prst="rightArrow">
            <a:avLst>
              <a:gd name="adj1" fmla="val 50000"/>
              <a:gd name="adj2" fmla="val 85674"/>
            </a:avLst>
          </a:prstGeom>
          <a:solidFill>
            <a:srgbClr val="CC0000"/>
          </a:solidFill>
          <a:ln w="12700">
            <a:solidFill>
              <a:srgbClr val="CC0000"/>
            </a:solidFill>
            <a:miter lim="800000"/>
            <a:headEnd/>
            <a:tailEnd/>
          </a:ln>
          <a:effectLst/>
        </p:spPr>
        <p:txBody>
          <a:bodyPr wrap="none" anchor="ctr"/>
          <a:lstStyle/>
          <a:p>
            <a:endParaRPr lang="en-US"/>
          </a:p>
        </p:txBody>
      </p:sp>
      <p:sp>
        <p:nvSpPr>
          <p:cNvPr id="738325" name="AutoShape 21"/>
          <p:cNvSpPr>
            <a:spLocks noChangeArrowheads="1"/>
          </p:cNvSpPr>
          <p:nvPr/>
        </p:nvSpPr>
        <p:spPr bwMode="auto">
          <a:xfrm rot="5400000">
            <a:off x="8073231" y="4790282"/>
            <a:ext cx="312737" cy="152400"/>
          </a:xfrm>
          <a:prstGeom prst="rightArrow">
            <a:avLst>
              <a:gd name="adj1" fmla="val 50000"/>
              <a:gd name="adj2" fmla="val 51302"/>
            </a:avLst>
          </a:prstGeom>
          <a:solidFill>
            <a:srgbClr val="CC0000"/>
          </a:solidFill>
          <a:ln w="12700">
            <a:solidFill>
              <a:srgbClr val="CC0000"/>
            </a:solidFill>
            <a:miter lim="800000"/>
            <a:headEnd/>
            <a:tailEnd/>
          </a:ln>
          <a:effectLst/>
        </p:spPr>
        <p:txBody>
          <a:bodyPr wrap="none" anchor="ctr"/>
          <a:lstStyle/>
          <a:p>
            <a:endParaRPr lang="en-US"/>
          </a:p>
        </p:txBody>
      </p:sp>
      <p:sp>
        <p:nvSpPr>
          <p:cNvPr id="738326" name="Line 22"/>
          <p:cNvSpPr>
            <a:spLocks noChangeShapeType="1"/>
          </p:cNvSpPr>
          <p:nvPr/>
        </p:nvSpPr>
        <p:spPr bwMode="auto">
          <a:xfrm>
            <a:off x="3657600" y="4481513"/>
            <a:ext cx="304800" cy="609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738327" name="Line 23"/>
          <p:cNvSpPr>
            <a:spLocks noChangeShapeType="1"/>
          </p:cNvSpPr>
          <p:nvPr/>
        </p:nvSpPr>
        <p:spPr bwMode="auto">
          <a:xfrm>
            <a:off x="7315200" y="3414713"/>
            <a:ext cx="304800" cy="60960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en-US"/>
              <a:t>Classification: Application 1</a:t>
            </a:r>
          </a:p>
        </p:txBody>
      </p:sp>
      <p:sp>
        <p:nvSpPr>
          <p:cNvPr id="739331" name="Rectangle 3"/>
          <p:cNvSpPr>
            <a:spLocks noGrp="1" noChangeArrowheads="1"/>
          </p:cNvSpPr>
          <p:nvPr>
            <p:ph type="body" idx="1"/>
          </p:nvPr>
        </p:nvSpPr>
        <p:spPr>
          <a:xfrm>
            <a:off x="457200" y="1295400"/>
            <a:ext cx="8178800" cy="4876800"/>
          </a:xfrm>
        </p:spPr>
        <p:txBody>
          <a:bodyPr/>
          <a:lstStyle/>
          <a:p>
            <a:pPr marL="342900" indent="-342900" algn="just"/>
            <a:r>
              <a:rPr lang="en-US" sz="2400" dirty="0"/>
              <a:t>Direct Marketing</a:t>
            </a:r>
          </a:p>
          <a:p>
            <a:pPr marL="742950" lvl="1" indent="-285750" algn="just"/>
            <a:r>
              <a:rPr lang="en-US" sz="2400" dirty="0"/>
              <a:t>Goal: Reduce cost of mailing by </a:t>
            </a:r>
            <a:r>
              <a:rPr lang="en-US" sz="2400" i="1" dirty="0">
                <a:solidFill>
                  <a:srgbClr val="FF0066"/>
                </a:solidFill>
              </a:rPr>
              <a:t>targeting</a:t>
            </a:r>
            <a:r>
              <a:rPr lang="en-US" sz="2400" dirty="0"/>
              <a:t> a set of consumers likely to buy a new cell-phone product.</a:t>
            </a:r>
          </a:p>
          <a:p>
            <a:pPr marL="742950" lvl="1" indent="-285750" algn="just"/>
            <a:r>
              <a:rPr lang="en-US" sz="2400" dirty="0"/>
              <a:t>Approach:</a:t>
            </a:r>
          </a:p>
          <a:p>
            <a:pPr marL="1143000" lvl="2" indent="-228600" algn="just"/>
            <a:r>
              <a:rPr lang="en-US" sz="2000" dirty="0"/>
              <a:t>Use the data for a similar product introduced before. </a:t>
            </a:r>
          </a:p>
          <a:p>
            <a:pPr marL="1143000" lvl="2" indent="-228600" algn="just"/>
            <a:r>
              <a:rPr lang="en-US" sz="2000" dirty="0"/>
              <a:t>We know which customers decided to buy and which decided otherwise. This </a:t>
            </a:r>
            <a:r>
              <a:rPr lang="en-US" sz="2000" i="1" dirty="0">
                <a:solidFill>
                  <a:srgbClr val="0000FF"/>
                </a:solidFill>
              </a:rPr>
              <a:t>{buy, don’t buy}</a:t>
            </a:r>
            <a:r>
              <a:rPr lang="en-US" sz="2000" dirty="0"/>
              <a:t> decision forms the </a:t>
            </a:r>
            <a:r>
              <a:rPr lang="en-US" sz="2000" i="1" dirty="0">
                <a:solidFill>
                  <a:srgbClr val="0000FF"/>
                </a:solidFill>
              </a:rPr>
              <a:t>class attribute</a:t>
            </a:r>
            <a:r>
              <a:rPr lang="en-US" sz="2000" dirty="0"/>
              <a:t>.</a:t>
            </a:r>
          </a:p>
          <a:p>
            <a:pPr marL="1143000" lvl="2" indent="-228600" algn="just"/>
            <a:r>
              <a:rPr lang="en-US" sz="2000" dirty="0"/>
              <a:t>Collect various demographic, lifestyle, and company-interaction related information about all such customers.</a:t>
            </a:r>
          </a:p>
          <a:p>
            <a:pPr lvl="5" algn="just"/>
            <a:r>
              <a:rPr lang="en-US" sz="1800" dirty="0"/>
              <a:t>Type of business, where they stay, how much they earn, etc.</a:t>
            </a:r>
          </a:p>
          <a:p>
            <a:pPr marL="1143000" lvl="2" indent="-228600" algn="just"/>
            <a:r>
              <a:rPr lang="en-US" sz="2000" dirty="0"/>
              <a:t>Use this information as input attributes to learn a classifier model.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en-US"/>
              <a:t>Classification: Application 2</a:t>
            </a:r>
          </a:p>
        </p:txBody>
      </p:sp>
      <p:sp>
        <p:nvSpPr>
          <p:cNvPr id="740355" name="Rectangle 3"/>
          <p:cNvSpPr>
            <a:spLocks noGrp="1" noChangeArrowheads="1"/>
          </p:cNvSpPr>
          <p:nvPr>
            <p:ph type="body" idx="1"/>
          </p:nvPr>
        </p:nvSpPr>
        <p:spPr>
          <a:xfrm>
            <a:off x="457200" y="1390650"/>
            <a:ext cx="8178800" cy="4171950"/>
          </a:xfrm>
        </p:spPr>
        <p:txBody>
          <a:bodyPr>
            <a:normAutofit lnSpcReduction="10000"/>
          </a:bodyPr>
          <a:lstStyle/>
          <a:p>
            <a:pPr marL="342900" indent="-342900" algn="just">
              <a:lnSpc>
                <a:spcPct val="90000"/>
              </a:lnSpc>
            </a:pPr>
            <a:r>
              <a:rPr lang="en-US" sz="2400" dirty="0"/>
              <a:t>Fraud Detection</a:t>
            </a:r>
          </a:p>
          <a:p>
            <a:pPr marL="742950" lvl="1" indent="-285750" algn="just">
              <a:lnSpc>
                <a:spcPct val="90000"/>
              </a:lnSpc>
            </a:pPr>
            <a:r>
              <a:rPr lang="en-US" sz="2400" dirty="0"/>
              <a:t>Goal: Predict fraudulent cases in credit card transactions.</a:t>
            </a:r>
          </a:p>
          <a:p>
            <a:pPr marL="742950" lvl="1" indent="-285750" algn="just">
              <a:lnSpc>
                <a:spcPct val="90000"/>
              </a:lnSpc>
            </a:pPr>
            <a:r>
              <a:rPr lang="en-US" sz="2400" dirty="0"/>
              <a:t>Approach:</a:t>
            </a:r>
          </a:p>
          <a:p>
            <a:pPr marL="1143000" lvl="2" indent="-228600" algn="just">
              <a:lnSpc>
                <a:spcPct val="90000"/>
              </a:lnSpc>
            </a:pPr>
            <a:r>
              <a:rPr lang="en-US" sz="2000" dirty="0"/>
              <a:t>Use credit card transactions and the information on its account-holder as attributes.</a:t>
            </a:r>
          </a:p>
          <a:p>
            <a:pPr marL="1417320" lvl="3" indent="-228600" algn="just">
              <a:lnSpc>
                <a:spcPct val="90000"/>
              </a:lnSpc>
            </a:pPr>
            <a:r>
              <a:rPr lang="en-US" sz="1600" dirty="0"/>
              <a:t>When does a customer buy, what does he buy, how often he pays on time, etc</a:t>
            </a:r>
          </a:p>
          <a:p>
            <a:pPr marL="1143000" lvl="2" indent="-228600" algn="just">
              <a:lnSpc>
                <a:spcPct val="90000"/>
              </a:lnSpc>
            </a:pPr>
            <a:r>
              <a:rPr lang="en-US" sz="2000" dirty="0"/>
              <a:t>Label past transactions as fraud or fair transactions. This forms the class attribute.</a:t>
            </a:r>
          </a:p>
          <a:p>
            <a:pPr marL="1143000" lvl="2" indent="-228600" algn="just">
              <a:lnSpc>
                <a:spcPct val="90000"/>
              </a:lnSpc>
            </a:pPr>
            <a:r>
              <a:rPr lang="en-US" sz="2000" dirty="0"/>
              <a:t>Learn a model for the class of the transactions.</a:t>
            </a:r>
          </a:p>
          <a:p>
            <a:pPr marL="1143000" lvl="2" indent="-228600" algn="just">
              <a:lnSpc>
                <a:spcPct val="90000"/>
              </a:lnSpc>
            </a:pPr>
            <a:r>
              <a:rPr lang="en-US" sz="2000" dirty="0"/>
              <a:t>Use this model to detect fraud by observing credit card transactions on an account.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r>
              <a:rPr lang="en-US"/>
              <a:t>Classifying Galaxies</a:t>
            </a:r>
          </a:p>
        </p:txBody>
      </p:sp>
      <p:pic>
        <p:nvPicPr>
          <p:cNvPr id="744451" name="Picture 3" descr="early"/>
          <p:cNvPicPr>
            <a:picLocks noChangeAspect="1" noChangeArrowheads="1"/>
          </p:cNvPicPr>
          <p:nvPr/>
        </p:nvPicPr>
        <p:blipFill>
          <a:blip r:embed="rId2"/>
          <a:srcRect/>
          <a:stretch>
            <a:fillRect/>
          </a:stretch>
        </p:blipFill>
        <p:spPr bwMode="auto">
          <a:xfrm>
            <a:off x="533400" y="2057400"/>
            <a:ext cx="2590800" cy="2014538"/>
          </a:xfrm>
          <a:prstGeom prst="rect">
            <a:avLst/>
          </a:prstGeom>
          <a:noFill/>
        </p:spPr>
      </p:pic>
      <p:pic>
        <p:nvPicPr>
          <p:cNvPr id="744452" name="Picture 4" descr="intermediate"/>
          <p:cNvPicPr>
            <a:picLocks noChangeAspect="1" noChangeArrowheads="1"/>
          </p:cNvPicPr>
          <p:nvPr/>
        </p:nvPicPr>
        <p:blipFill>
          <a:blip r:embed="rId3"/>
          <a:srcRect/>
          <a:stretch>
            <a:fillRect/>
          </a:stretch>
        </p:blipFill>
        <p:spPr bwMode="auto">
          <a:xfrm>
            <a:off x="3352800" y="3124200"/>
            <a:ext cx="2590800" cy="2032000"/>
          </a:xfrm>
          <a:prstGeom prst="rect">
            <a:avLst/>
          </a:prstGeom>
          <a:noFill/>
        </p:spPr>
      </p:pic>
      <p:pic>
        <p:nvPicPr>
          <p:cNvPr id="744453" name="Picture 5" descr="late"/>
          <p:cNvPicPr>
            <a:picLocks noChangeAspect="1" noChangeArrowheads="1"/>
          </p:cNvPicPr>
          <p:nvPr/>
        </p:nvPicPr>
        <p:blipFill>
          <a:blip r:embed="rId4"/>
          <a:srcRect/>
          <a:stretch>
            <a:fillRect/>
          </a:stretch>
        </p:blipFill>
        <p:spPr bwMode="auto">
          <a:xfrm>
            <a:off x="6172200" y="4098925"/>
            <a:ext cx="2643188" cy="2066925"/>
          </a:xfrm>
          <a:prstGeom prst="rect">
            <a:avLst/>
          </a:prstGeom>
          <a:noFill/>
        </p:spPr>
      </p:pic>
      <p:sp>
        <p:nvSpPr>
          <p:cNvPr id="744454" name="Text Box 6"/>
          <p:cNvSpPr txBox="1">
            <a:spLocks noChangeArrowheads="1"/>
          </p:cNvSpPr>
          <p:nvPr/>
        </p:nvSpPr>
        <p:spPr bwMode="auto">
          <a:xfrm>
            <a:off x="1447800" y="1676400"/>
            <a:ext cx="742950" cy="366713"/>
          </a:xfrm>
          <a:prstGeom prst="rect">
            <a:avLst/>
          </a:prstGeom>
          <a:noFill/>
          <a:ln w="12700">
            <a:noFill/>
            <a:miter lim="800000"/>
            <a:headEnd type="none" w="sm" len="sm"/>
            <a:tailEnd type="none" w="sm" len="sm"/>
          </a:ln>
          <a:effectLst/>
        </p:spPr>
        <p:txBody>
          <a:bodyPr wrap="none">
            <a:spAutoFit/>
          </a:bodyPr>
          <a:lstStyle/>
          <a:p>
            <a:r>
              <a:rPr lang="en-US" sz="1800" i="1"/>
              <a:t>Early</a:t>
            </a:r>
            <a:endParaRPr lang="en-US" sz="2800"/>
          </a:p>
        </p:txBody>
      </p:sp>
      <p:sp>
        <p:nvSpPr>
          <p:cNvPr id="744455" name="Text Box 7"/>
          <p:cNvSpPr txBox="1">
            <a:spLocks noChangeArrowheads="1"/>
          </p:cNvSpPr>
          <p:nvPr/>
        </p:nvSpPr>
        <p:spPr bwMode="auto">
          <a:xfrm>
            <a:off x="3886200" y="2743200"/>
            <a:ext cx="1543050" cy="366713"/>
          </a:xfrm>
          <a:prstGeom prst="rect">
            <a:avLst/>
          </a:prstGeom>
          <a:noFill/>
          <a:ln w="12700">
            <a:noFill/>
            <a:miter lim="800000"/>
            <a:headEnd type="none" w="sm" len="sm"/>
            <a:tailEnd type="none" w="sm" len="sm"/>
          </a:ln>
          <a:effectLst/>
        </p:spPr>
        <p:txBody>
          <a:bodyPr wrap="none">
            <a:spAutoFit/>
          </a:bodyPr>
          <a:lstStyle/>
          <a:p>
            <a:r>
              <a:rPr lang="en-US" sz="1800" i="1"/>
              <a:t>Intermediate</a:t>
            </a:r>
            <a:endParaRPr lang="en-US" sz="2400" i="1"/>
          </a:p>
        </p:txBody>
      </p:sp>
      <p:sp>
        <p:nvSpPr>
          <p:cNvPr id="744456" name="Text Box 8"/>
          <p:cNvSpPr txBox="1">
            <a:spLocks noChangeArrowheads="1"/>
          </p:cNvSpPr>
          <p:nvPr/>
        </p:nvSpPr>
        <p:spPr bwMode="auto">
          <a:xfrm>
            <a:off x="7162800" y="3733800"/>
            <a:ext cx="654050" cy="366713"/>
          </a:xfrm>
          <a:prstGeom prst="rect">
            <a:avLst/>
          </a:prstGeom>
          <a:noFill/>
          <a:ln w="12700">
            <a:noFill/>
            <a:miter lim="800000"/>
            <a:headEnd type="none" w="sm" len="sm"/>
            <a:tailEnd type="none" w="sm" len="sm"/>
          </a:ln>
          <a:effectLst/>
        </p:spPr>
        <p:txBody>
          <a:bodyPr wrap="none">
            <a:spAutoFit/>
          </a:bodyPr>
          <a:lstStyle/>
          <a:p>
            <a:r>
              <a:rPr lang="en-US" sz="1800" i="1"/>
              <a:t>Late</a:t>
            </a:r>
            <a:endParaRPr lang="en-US" sz="2800"/>
          </a:p>
        </p:txBody>
      </p:sp>
      <p:sp>
        <p:nvSpPr>
          <p:cNvPr id="744457" name="Text Box 9"/>
          <p:cNvSpPr txBox="1">
            <a:spLocks noChangeArrowheads="1"/>
          </p:cNvSpPr>
          <p:nvPr/>
        </p:nvSpPr>
        <p:spPr bwMode="auto">
          <a:xfrm>
            <a:off x="381000" y="5029200"/>
            <a:ext cx="3986213" cy="1130300"/>
          </a:xfrm>
          <a:prstGeom prst="rect">
            <a:avLst/>
          </a:prstGeom>
          <a:noFill/>
          <a:ln w="12700">
            <a:noFill/>
            <a:miter lim="800000"/>
            <a:headEnd type="none" w="sm" len="sm"/>
            <a:tailEnd type="none" w="sm" len="sm"/>
          </a:ln>
          <a:effectLst/>
        </p:spPr>
        <p:txBody>
          <a:bodyPr wrap="none">
            <a:spAutoFit/>
          </a:bodyPr>
          <a:lstStyle/>
          <a:p>
            <a:pPr marL="173038" indent="-173038"/>
            <a:r>
              <a:rPr lang="en-US" sz="1800">
                <a:latin typeface="Tahoma" pitchFamily="34" charset="0"/>
              </a:rPr>
              <a:t>Data Size: </a:t>
            </a:r>
          </a:p>
          <a:p>
            <a:pPr marL="173038" indent="-173038">
              <a:buFontTx/>
              <a:buChar char="•"/>
            </a:pPr>
            <a:r>
              <a:rPr lang="en-US" sz="1600">
                <a:latin typeface="Tahoma" pitchFamily="34" charset="0"/>
              </a:rPr>
              <a:t>72 million stars, 20 million galaxies</a:t>
            </a:r>
          </a:p>
          <a:p>
            <a:pPr marL="173038" indent="-173038">
              <a:buFontTx/>
              <a:buChar char="•"/>
            </a:pPr>
            <a:r>
              <a:rPr lang="en-US" sz="1600">
                <a:latin typeface="Tahoma" pitchFamily="34" charset="0"/>
              </a:rPr>
              <a:t>Object Catalog: 9 GB</a:t>
            </a:r>
          </a:p>
          <a:p>
            <a:pPr marL="173038" indent="-173038">
              <a:buFontTx/>
              <a:buChar char="•"/>
            </a:pPr>
            <a:r>
              <a:rPr lang="en-US" sz="1600">
                <a:latin typeface="Tahoma" pitchFamily="34" charset="0"/>
              </a:rPr>
              <a:t>Image Database: 150 GB</a:t>
            </a:r>
            <a:r>
              <a:rPr lang="en-US" sz="1800">
                <a:latin typeface="Tahoma" pitchFamily="34" charset="0"/>
              </a:rPr>
              <a:t> </a:t>
            </a:r>
            <a:endParaRPr lang="en-US" sz="2400">
              <a:latin typeface="Tahoma" pitchFamily="34" charset="0"/>
            </a:endParaRPr>
          </a:p>
        </p:txBody>
      </p:sp>
      <p:sp>
        <p:nvSpPr>
          <p:cNvPr id="744458" name="Text Box 10"/>
          <p:cNvSpPr txBox="1">
            <a:spLocks noChangeArrowheads="1"/>
          </p:cNvSpPr>
          <p:nvPr/>
        </p:nvSpPr>
        <p:spPr bwMode="auto">
          <a:xfrm>
            <a:off x="3581400" y="1676400"/>
            <a:ext cx="2516188" cy="611188"/>
          </a:xfrm>
          <a:prstGeom prst="rect">
            <a:avLst/>
          </a:prstGeom>
          <a:noFill/>
          <a:ln w="12700">
            <a:noFill/>
            <a:miter lim="800000"/>
            <a:headEnd type="none" w="sm" len="sm"/>
            <a:tailEnd type="none" w="sm" len="sm"/>
          </a:ln>
          <a:effectLst/>
        </p:spPr>
        <p:txBody>
          <a:bodyPr>
            <a:spAutoFit/>
          </a:bodyPr>
          <a:lstStyle/>
          <a:p>
            <a:pPr marL="173038" indent="-173038"/>
            <a:r>
              <a:rPr lang="en-US" sz="1800">
                <a:latin typeface="Tahoma" pitchFamily="34" charset="0"/>
              </a:rPr>
              <a:t>Class: </a:t>
            </a:r>
          </a:p>
          <a:p>
            <a:pPr marL="173038" indent="-173038">
              <a:buFontTx/>
              <a:buChar char="•"/>
            </a:pPr>
            <a:r>
              <a:rPr lang="en-US" sz="1600">
                <a:latin typeface="Tahoma" pitchFamily="34" charset="0"/>
              </a:rPr>
              <a:t>Stages of Formation</a:t>
            </a:r>
            <a:endParaRPr lang="en-US" sz="1800">
              <a:latin typeface="Tahoma" pitchFamily="34" charset="0"/>
            </a:endParaRPr>
          </a:p>
        </p:txBody>
      </p:sp>
      <p:sp>
        <p:nvSpPr>
          <p:cNvPr id="744459" name="Text Box 11"/>
          <p:cNvSpPr txBox="1">
            <a:spLocks noChangeArrowheads="1"/>
          </p:cNvSpPr>
          <p:nvPr/>
        </p:nvSpPr>
        <p:spPr bwMode="auto">
          <a:xfrm>
            <a:off x="6253163" y="1671638"/>
            <a:ext cx="2890837" cy="1100137"/>
          </a:xfrm>
          <a:prstGeom prst="rect">
            <a:avLst/>
          </a:prstGeom>
          <a:noFill/>
          <a:ln w="12700">
            <a:noFill/>
            <a:miter lim="800000"/>
            <a:headEnd type="none" w="sm" len="sm"/>
            <a:tailEnd type="none" w="sm" len="sm"/>
          </a:ln>
          <a:effectLst/>
        </p:spPr>
        <p:txBody>
          <a:bodyPr>
            <a:spAutoFit/>
          </a:bodyPr>
          <a:lstStyle/>
          <a:p>
            <a:pPr marL="173038" indent="-173038"/>
            <a:r>
              <a:rPr lang="en-US" sz="1800">
                <a:latin typeface="Tahoma" pitchFamily="34" charset="0"/>
              </a:rPr>
              <a:t>Attributes:</a:t>
            </a:r>
          </a:p>
          <a:p>
            <a:pPr marL="173038" indent="-173038">
              <a:buFontTx/>
              <a:buChar char="•"/>
            </a:pPr>
            <a:r>
              <a:rPr lang="en-US" sz="1600">
                <a:latin typeface="Tahoma" pitchFamily="34" charset="0"/>
              </a:rPr>
              <a:t>Image features, </a:t>
            </a:r>
          </a:p>
          <a:p>
            <a:pPr marL="173038" indent="-173038">
              <a:buFontTx/>
              <a:buChar char="•"/>
            </a:pPr>
            <a:r>
              <a:rPr lang="en-US" sz="1600">
                <a:latin typeface="Tahoma" pitchFamily="34" charset="0"/>
              </a:rPr>
              <a:t>Characteristics of light waves received, etc.</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t>Clustering Definition</a:t>
            </a:r>
          </a:p>
        </p:txBody>
      </p:sp>
      <p:sp>
        <p:nvSpPr>
          <p:cNvPr id="745475" name="Rectangle 3"/>
          <p:cNvSpPr>
            <a:spLocks noGrp="1" noChangeArrowheads="1"/>
          </p:cNvSpPr>
          <p:nvPr>
            <p:ph type="body" idx="1"/>
          </p:nvPr>
        </p:nvSpPr>
        <p:spPr/>
        <p:txBody>
          <a:bodyPr/>
          <a:lstStyle/>
          <a:p>
            <a:pPr marL="342900" indent="-342900" algn="just">
              <a:lnSpc>
                <a:spcPct val="90000"/>
              </a:lnSpc>
            </a:pPr>
            <a:r>
              <a:rPr lang="en-US" dirty="0"/>
              <a:t>Given a set of data points, each having a set of attributes, and a </a:t>
            </a:r>
            <a:r>
              <a:rPr lang="en-US" dirty="0">
                <a:solidFill>
                  <a:srgbClr val="FF0000"/>
                </a:solidFill>
              </a:rPr>
              <a:t>similarity measure among them</a:t>
            </a:r>
            <a:r>
              <a:rPr lang="en-US" dirty="0"/>
              <a:t>, find clusters such that</a:t>
            </a:r>
          </a:p>
          <a:p>
            <a:pPr marL="742950" lvl="1" indent="-285750" algn="just">
              <a:lnSpc>
                <a:spcPct val="90000"/>
              </a:lnSpc>
            </a:pPr>
            <a:r>
              <a:rPr lang="en-US" dirty="0"/>
              <a:t>Data points in one cluster are more similar to one another.</a:t>
            </a:r>
          </a:p>
          <a:p>
            <a:pPr marL="742950" lvl="1" indent="-285750" algn="just">
              <a:lnSpc>
                <a:spcPct val="90000"/>
              </a:lnSpc>
            </a:pPr>
            <a:r>
              <a:rPr lang="en-US" dirty="0"/>
              <a:t>Data points in separate clusters are less similar to one another.</a:t>
            </a:r>
          </a:p>
          <a:p>
            <a:pPr marL="342900" indent="-342900" algn="just">
              <a:lnSpc>
                <a:spcPct val="90000"/>
              </a:lnSpc>
            </a:pPr>
            <a:r>
              <a:rPr lang="en-US" dirty="0"/>
              <a:t>Similarity Measures:</a:t>
            </a:r>
          </a:p>
          <a:p>
            <a:pPr marL="742950" lvl="1" indent="-285750" algn="just">
              <a:lnSpc>
                <a:spcPct val="90000"/>
              </a:lnSpc>
            </a:pPr>
            <a:r>
              <a:rPr lang="en-US" dirty="0"/>
              <a:t>Euclidean Distance if attributes are continuous.</a:t>
            </a:r>
          </a:p>
          <a:p>
            <a:pPr marL="742950" lvl="1" indent="-285750" algn="just">
              <a:lnSpc>
                <a:spcPct val="90000"/>
              </a:lnSpc>
            </a:pPr>
            <a:r>
              <a:rPr lang="en-US" dirty="0"/>
              <a:t>Other Problem-specific Measures.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t>Clustering Definition</a:t>
            </a:r>
          </a:p>
        </p:txBody>
      </p:sp>
      <p:sp>
        <p:nvSpPr>
          <p:cNvPr id="5" name="Text Box 4"/>
          <p:cNvSpPr txBox="1">
            <a:spLocks noChangeArrowheads="1"/>
          </p:cNvSpPr>
          <p:nvPr/>
        </p:nvSpPr>
        <p:spPr bwMode="auto">
          <a:xfrm>
            <a:off x="1327944" y="2166143"/>
            <a:ext cx="2762250" cy="822325"/>
          </a:xfrm>
          <a:prstGeom prst="rect">
            <a:avLst/>
          </a:prstGeom>
          <a:solidFill>
            <a:srgbClr val="00FFCC"/>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sz="2400" b="0" dirty="0" err="1">
                <a:latin typeface="Times New Roman" pitchFamily="18" charset="0"/>
              </a:rPr>
              <a:t>Intracluster</a:t>
            </a:r>
            <a:r>
              <a:rPr lang="en-US" sz="2400" b="0" dirty="0">
                <a:latin typeface="Times New Roman" pitchFamily="18" charset="0"/>
              </a:rPr>
              <a:t> distances</a:t>
            </a:r>
          </a:p>
          <a:p>
            <a:pPr algn="ctr"/>
            <a:r>
              <a:rPr lang="en-US" sz="2400" b="0" dirty="0">
                <a:latin typeface="Times New Roman" pitchFamily="18" charset="0"/>
              </a:rPr>
              <a:t>are minimized</a:t>
            </a:r>
          </a:p>
        </p:txBody>
      </p:sp>
      <p:sp>
        <p:nvSpPr>
          <p:cNvPr id="6" name="Text Box 5"/>
          <p:cNvSpPr txBox="1">
            <a:spLocks noChangeArrowheads="1"/>
          </p:cNvSpPr>
          <p:nvPr/>
        </p:nvSpPr>
        <p:spPr bwMode="auto">
          <a:xfrm>
            <a:off x="5214144" y="2166143"/>
            <a:ext cx="2762250" cy="822325"/>
          </a:xfrm>
          <a:prstGeom prst="rect">
            <a:avLst/>
          </a:prstGeom>
          <a:solidFill>
            <a:srgbClr val="00FFCC"/>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sz="2400" b="0">
                <a:latin typeface="Times New Roman" pitchFamily="18" charset="0"/>
              </a:rPr>
              <a:t>Intercluster distances</a:t>
            </a:r>
          </a:p>
          <a:p>
            <a:pPr algn="ctr"/>
            <a:r>
              <a:rPr lang="en-US" sz="2400" b="0">
                <a:latin typeface="Times New Roman" pitchFamily="18" charset="0"/>
              </a:rPr>
              <a:t>are maximized</a:t>
            </a:r>
          </a:p>
        </p:txBody>
      </p:sp>
      <p:grpSp>
        <p:nvGrpSpPr>
          <p:cNvPr id="7" name="Group 6"/>
          <p:cNvGrpSpPr>
            <a:grpSpLocks/>
          </p:cNvGrpSpPr>
          <p:nvPr/>
        </p:nvGrpSpPr>
        <p:grpSpPr bwMode="auto">
          <a:xfrm>
            <a:off x="3309144" y="3385343"/>
            <a:ext cx="3048000" cy="2678113"/>
            <a:chOff x="2160" y="2544"/>
            <a:chExt cx="1920" cy="1687"/>
          </a:xfrm>
        </p:grpSpPr>
        <p:sp>
          <p:nvSpPr>
            <p:cNvPr id="8"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r>
              <a:rPr lang="en-US"/>
              <a:t>Clustering: Application 1</a:t>
            </a:r>
          </a:p>
        </p:txBody>
      </p:sp>
      <p:sp>
        <p:nvSpPr>
          <p:cNvPr id="748547" name="Rectangle 3"/>
          <p:cNvSpPr>
            <a:spLocks noGrp="1" noChangeArrowheads="1"/>
          </p:cNvSpPr>
          <p:nvPr>
            <p:ph type="body" idx="1"/>
          </p:nvPr>
        </p:nvSpPr>
        <p:spPr>
          <a:xfrm>
            <a:off x="457200" y="1466850"/>
            <a:ext cx="8178800" cy="4171950"/>
          </a:xfrm>
        </p:spPr>
        <p:txBody>
          <a:bodyPr/>
          <a:lstStyle/>
          <a:p>
            <a:pPr marL="342900" indent="-342900" algn="just">
              <a:lnSpc>
                <a:spcPct val="90000"/>
              </a:lnSpc>
            </a:pPr>
            <a:r>
              <a:rPr lang="en-US" sz="2400" dirty="0"/>
              <a:t>Market Segmentation:</a:t>
            </a:r>
          </a:p>
          <a:p>
            <a:pPr marL="742950" lvl="1" indent="-285750" algn="just">
              <a:lnSpc>
                <a:spcPct val="90000"/>
              </a:lnSpc>
            </a:pPr>
            <a:r>
              <a:rPr lang="en-US" sz="2400" dirty="0"/>
              <a:t>Goal: subdivide a market into distinct subsets of customers where any subset may conceivably be selected as a market target to be reached with a distinct marketing mix.</a:t>
            </a:r>
          </a:p>
          <a:p>
            <a:pPr marL="742950" lvl="1" indent="-285750" algn="just">
              <a:lnSpc>
                <a:spcPct val="90000"/>
              </a:lnSpc>
            </a:pPr>
            <a:r>
              <a:rPr lang="en-US" sz="2400" dirty="0"/>
              <a:t>Approach: </a:t>
            </a:r>
          </a:p>
          <a:p>
            <a:pPr marL="1143000" lvl="2" indent="-228600" algn="just">
              <a:lnSpc>
                <a:spcPct val="90000"/>
              </a:lnSpc>
            </a:pPr>
            <a:r>
              <a:rPr lang="en-US" sz="2000" dirty="0"/>
              <a:t>Collect different attributes of customers based on their geographical and lifestyle related information.</a:t>
            </a:r>
          </a:p>
          <a:p>
            <a:pPr marL="1143000" lvl="2" indent="-228600" algn="just">
              <a:lnSpc>
                <a:spcPct val="90000"/>
              </a:lnSpc>
            </a:pPr>
            <a:r>
              <a:rPr lang="en-US" sz="2000" dirty="0"/>
              <a:t>Find clusters of similar customers.</a:t>
            </a:r>
          </a:p>
          <a:p>
            <a:pPr marL="1143000" lvl="2" indent="-228600" algn="just">
              <a:lnSpc>
                <a:spcPct val="90000"/>
              </a:lnSpc>
            </a:pPr>
            <a:r>
              <a:rPr lang="en-US" sz="2000" dirty="0"/>
              <a:t>Measure the clustering quality by observing buying patterns of customers in same cluster vs. those from different clusters.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r>
              <a:rPr lang="en-US" dirty="0"/>
              <a:t>Clustering: Application 2</a:t>
            </a:r>
          </a:p>
        </p:txBody>
      </p:sp>
      <p:sp>
        <p:nvSpPr>
          <p:cNvPr id="748547" name="Rectangle 3"/>
          <p:cNvSpPr>
            <a:spLocks noGrp="1" noChangeArrowheads="1"/>
          </p:cNvSpPr>
          <p:nvPr>
            <p:ph type="body" idx="1"/>
          </p:nvPr>
        </p:nvSpPr>
        <p:spPr>
          <a:xfrm>
            <a:off x="533400" y="1828800"/>
            <a:ext cx="8178800" cy="4171950"/>
          </a:xfrm>
        </p:spPr>
        <p:txBody>
          <a:bodyPr/>
          <a:lstStyle/>
          <a:p>
            <a:pPr marL="342900" indent="-342900">
              <a:lnSpc>
                <a:spcPct val="90000"/>
              </a:lnSpc>
            </a:pPr>
            <a:r>
              <a:rPr lang="en-US" sz="2400" dirty="0"/>
              <a:t>Bioinformatics applications:</a:t>
            </a:r>
          </a:p>
          <a:p>
            <a:pPr marL="617220" lvl="1" indent="-342900">
              <a:lnSpc>
                <a:spcPct val="90000"/>
              </a:lnSpc>
            </a:pPr>
            <a:r>
              <a:rPr lang="en-US" sz="2000" dirty="0"/>
              <a:t>Goal: Group genes and tissues together such that genes are co-expressed on the same tissues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091804"/>
            <a:ext cx="4508500" cy="3385196"/>
          </a:xfrm>
          <a:prstGeom prst="rect">
            <a:avLst/>
          </a:prstGeom>
        </p:spPr>
      </p:pic>
    </p:spTree>
    <p:extLst>
      <p:ext uri="{BB962C8B-B14F-4D97-AF65-F5344CB8AC3E}">
        <p14:creationId xmlns:p14="http://schemas.microsoft.com/office/powerpoint/2010/main" val="20168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a:t>Clustering: Application 2</a:t>
            </a:r>
          </a:p>
        </p:txBody>
      </p:sp>
      <p:sp>
        <p:nvSpPr>
          <p:cNvPr id="750595" name="Rectangle 3"/>
          <p:cNvSpPr>
            <a:spLocks noGrp="1" noChangeArrowheads="1"/>
          </p:cNvSpPr>
          <p:nvPr>
            <p:ph type="body" idx="1"/>
          </p:nvPr>
        </p:nvSpPr>
        <p:spPr/>
        <p:txBody>
          <a:bodyPr>
            <a:normAutofit/>
          </a:bodyPr>
          <a:lstStyle/>
          <a:p>
            <a:pPr marL="342900" indent="-342900"/>
            <a:r>
              <a:rPr lang="en-US" dirty="0"/>
              <a:t>Document Clustering:</a:t>
            </a:r>
          </a:p>
          <a:p>
            <a:pPr marL="742950" lvl="1" indent="-285750" algn="just"/>
            <a:r>
              <a:rPr lang="en-US" dirty="0"/>
              <a:t>Goal: To find groups of documents that are similar to each other based on the </a:t>
            </a:r>
            <a:r>
              <a:rPr lang="en-US" dirty="0">
                <a:solidFill>
                  <a:srgbClr val="FF0000"/>
                </a:solidFill>
              </a:rPr>
              <a:t>important terms </a:t>
            </a:r>
            <a:r>
              <a:rPr lang="en-US" dirty="0"/>
              <a:t>appearing in them.</a:t>
            </a:r>
          </a:p>
          <a:p>
            <a:pPr marL="742950" lvl="1" indent="-285750" algn="just"/>
            <a:r>
              <a:rPr lang="en-US" dirty="0"/>
              <a:t>Approach: </a:t>
            </a:r>
          </a:p>
          <a:p>
            <a:pPr marL="1017270" lvl="2" indent="-285750" algn="just"/>
            <a:r>
              <a:rPr lang="en-US" dirty="0"/>
              <a:t>To identify </a:t>
            </a:r>
            <a:r>
              <a:rPr lang="en-US" dirty="0">
                <a:solidFill>
                  <a:srgbClr val="FF0000"/>
                </a:solidFill>
              </a:rPr>
              <a:t>frequently occurring terms</a:t>
            </a:r>
            <a:r>
              <a:rPr lang="en-US" dirty="0"/>
              <a:t> in each document. </a:t>
            </a:r>
          </a:p>
          <a:p>
            <a:pPr marL="1017270" lvl="2" indent="-285750" algn="just"/>
            <a:r>
              <a:rPr lang="en-US" dirty="0"/>
              <a:t>Form a similarity measure based on the frequencies of different terms. </a:t>
            </a:r>
          </a:p>
          <a:p>
            <a:pPr marL="1017270" lvl="2" indent="-285750" algn="just"/>
            <a:r>
              <a:rPr lang="en-US" dirty="0"/>
              <a:t>Use it to cluster.</a:t>
            </a:r>
          </a:p>
          <a:p>
            <a:pPr marL="742950" lvl="1" indent="-285750" algn="just"/>
            <a:r>
              <a:rPr lang="en-US" dirty="0"/>
              <a:t>Gain: </a:t>
            </a:r>
          </a:p>
          <a:p>
            <a:pPr marL="1017270" lvl="2" indent="-285750" algn="just"/>
            <a:r>
              <a:rPr lang="en-US" dirty="0"/>
              <a:t>Information Retrieval can utilize the clusters to relate a new document or search term to clustered documents.</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r>
              <a:rPr lang="en-US"/>
              <a:t>Illustrating Document Clustering</a:t>
            </a:r>
          </a:p>
        </p:txBody>
      </p:sp>
      <p:sp>
        <p:nvSpPr>
          <p:cNvPr id="752643" name="Rectangle 3"/>
          <p:cNvSpPr>
            <a:spLocks noGrp="1" noChangeArrowheads="1"/>
          </p:cNvSpPr>
          <p:nvPr>
            <p:ph type="body" idx="1"/>
          </p:nvPr>
        </p:nvSpPr>
        <p:spPr>
          <a:xfrm>
            <a:off x="381000" y="1219200"/>
            <a:ext cx="8178800" cy="1295400"/>
          </a:xfrm>
        </p:spPr>
        <p:txBody>
          <a:bodyPr>
            <a:normAutofit fontScale="85000" lnSpcReduction="20000"/>
          </a:bodyPr>
          <a:lstStyle/>
          <a:p>
            <a:pPr marL="342900" indent="-342900"/>
            <a:endParaRPr lang="en-US" sz="2400" dirty="0"/>
          </a:p>
          <a:p>
            <a:pPr marL="342900" indent="-342900" algn="just"/>
            <a:r>
              <a:rPr lang="en-US" sz="2400" dirty="0"/>
              <a:t>Clustering Points: 3204 Articles of Los Angeles Times.</a:t>
            </a:r>
          </a:p>
          <a:p>
            <a:pPr marL="342900" indent="-342900" algn="just"/>
            <a:r>
              <a:rPr lang="en-US" sz="2400" dirty="0"/>
              <a:t>Similarity Measure: How many words are common in these documents (after some word filtering).</a:t>
            </a:r>
            <a:endParaRPr lang="en-US" sz="2000" dirty="0"/>
          </a:p>
        </p:txBody>
      </p:sp>
      <p:graphicFrame>
        <p:nvGraphicFramePr>
          <p:cNvPr id="752644" name="Object 4"/>
          <p:cNvGraphicFramePr>
            <a:graphicFrameLocks noChangeAspect="1"/>
          </p:cNvGraphicFramePr>
          <p:nvPr/>
        </p:nvGraphicFramePr>
        <p:xfrm>
          <a:off x="2057400" y="2954337"/>
          <a:ext cx="4424363" cy="3675063"/>
        </p:xfrm>
        <a:graphic>
          <a:graphicData uri="http://schemas.openxmlformats.org/presentationml/2006/ole">
            <mc:AlternateContent xmlns:mc="http://schemas.openxmlformats.org/markup-compatibility/2006">
              <mc:Choice xmlns:v="urn:schemas-microsoft-com:vml" Requires="v">
                <p:oleObj spid="_x0000_s77832" name="Document" r:id="rId2" imgW="6108192" imgH="5064252" progId="Word.Document.8">
                  <p:embed/>
                </p:oleObj>
              </mc:Choice>
              <mc:Fallback>
                <p:oleObj name="Document" r:id="rId2" imgW="6108192" imgH="5064252" progId="Word.Document.8">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54337"/>
                        <a:ext cx="4424363" cy="367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dirty="0"/>
              <a:t>Syllabus</a:t>
            </a:r>
          </a:p>
        </p:txBody>
      </p:sp>
      <p:sp>
        <p:nvSpPr>
          <p:cNvPr id="116739" name="Rectangle 3"/>
          <p:cNvSpPr>
            <a:spLocks noGrp="1" noChangeArrowheads="1"/>
          </p:cNvSpPr>
          <p:nvPr>
            <p:ph idx="1"/>
          </p:nvPr>
        </p:nvSpPr>
        <p:spPr/>
        <p:txBody>
          <a:bodyPr/>
          <a:lstStyle/>
          <a:p>
            <a:pPr>
              <a:lnSpc>
                <a:spcPct val="90000"/>
              </a:lnSpc>
            </a:pPr>
            <a:r>
              <a:rPr lang="en-US" sz="2800"/>
              <a:t>Introduction</a:t>
            </a:r>
          </a:p>
          <a:p>
            <a:pPr>
              <a:lnSpc>
                <a:spcPct val="90000"/>
              </a:lnSpc>
            </a:pPr>
            <a:r>
              <a:rPr lang="en-US" sz="2800"/>
              <a:t>Data pre-processing</a:t>
            </a:r>
          </a:p>
          <a:p>
            <a:pPr>
              <a:lnSpc>
                <a:spcPct val="90000"/>
              </a:lnSpc>
            </a:pPr>
            <a:r>
              <a:rPr lang="en-US" sz="2800"/>
              <a:t>Association rule mining </a:t>
            </a:r>
          </a:p>
          <a:p>
            <a:pPr>
              <a:lnSpc>
                <a:spcPct val="90000"/>
              </a:lnSpc>
            </a:pPr>
            <a:r>
              <a:rPr lang="en-US" sz="2800"/>
              <a:t>Classification (supervised learning) </a:t>
            </a:r>
          </a:p>
          <a:p>
            <a:pPr>
              <a:lnSpc>
                <a:spcPct val="90000"/>
              </a:lnSpc>
            </a:pPr>
            <a:r>
              <a:rPr lang="en-US" sz="2800"/>
              <a:t>Clustering (unsupervised learning) </a:t>
            </a:r>
          </a:p>
          <a:p>
            <a:pPr>
              <a:lnSpc>
                <a:spcPct val="90000"/>
              </a:lnSpc>
            </a:pPr>
            <a:r>
              <a:rPr lang="en-US" sz="2800"/>
              <a:t>Post-processing of data mining results</a:t>
            </a:r>
          </a:p>
          <a:p>
            <a:pPr>
              <a:lnSpc>
                <a:spcPct val="90000"/>
              </a:lnSpc>
            </a:pPr>
            <a:r>
              <a:rPr lang="en-US" sz="2800"/>
              <a:t>Text mining </a:t>
            </a:r>
          </a:p>
          <a:p>
            <a:pPr>
              <a:lnSpc>
                <a:spcPct val="90000"/>
              </a:lnSpc>
            </a:pPr>
            <a:r>
              <a:rPr lang="en-US" sz="2800"/>
              <a:t>Partial/Semi-supervised learning</a:t>
            </a:r>
          </a:p>
          <a:p>
            <a:pPr>
              <a:lnSpc>
                <a:spcPct val="90000"/>
              </a:lnSpc>
            </a:pPr>
            <a:r>
              <a:rPr lang="en-US" sz="2800"/>
              <a:t>Introduction to Web mining</a:t>
            </a:r>
          </a:p>
        </p:txBody>
      </p:sp>
    </p:spTree>
    <p:extLst>
      <p:ext uri="{BB962C8B-B14F-4D97-AF65-F5344CB8AC3E}">
        <p14:creationId xmlns:p14="http://schemas.microsoft.com/office/powerpoint/2010/main" val="2741401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fontScale="90000"/>
          </a:bodyPr>
          <a:lstStyle/>
          <a:p>
            <a:r>
              <a:rPr lang="en-US" dirty="0"/>
              <a:t>Frequent </a:t>
            </a:r>
            <a:r>
              <a:rPr lang="en-US" dirty="0" err="1"/>
              <a:t>Itemsets</a:t>
            </a:r>
            <a:r>
              <a:rPr lang="en-US" dirty="0"/>
              <a:t> and Association Rules</a:t>
            </a:r>
          </a:p>
        </p:txBody>
      </p:sp>
      <p:sp>
        <p:nvSpPr>
          <p:cNvPr id="754691" name="Rectangle 3"/>
          <p:cNvSpPr>
            <a:spLocks noGrp="1" noChangeArrowheads="1"/>
          </p:cNvSpPr>
          <p:nvPr>
            <p:ph type="body" idx="1"/>
          </p:nvPr>
        </p:nvSpPr>
        <p:spPr>
          <a:xfrm>
            <a:off x="457200" y="1600200"/>
            <a:ext cx="8229600" cy="2667000"/>
          </a:xfrm>
        </p:spPr>
        <p:txBody>
          <a:bodyPr>
            <a:normAutofit lnSpcReduction="10000"/>
          </a:bodyPr>
          <a:lstStyle/>
          <a:p>
            <a:pPr algn="just"/>
            <a:r>
              <a:rPr lang="en-US" sz="2400" dirty="0"/>
              <a:t>Given a set of records each of which contain some number of items from a given collection;</a:t>
            </a:r>
          </a:p>
          <a:p>
            <a:pPr lvl="1" algn="just"/>
            <a:r>
              <a:rPr lang="en-US" sz="2400" dirty="0"/>
              <a:t>Identify sets of items (</a:t>
            </a:r>
            <a:r>
              <a:rPr lang="en-US" sz="2400" dirty="0" err="1">
                <a:solidFill>
                  <a:schemeClr val="accent6">
                    <a:lumMod val="75000"/>
                  </a:schemeClr>
                </a:solidFill>
              </a:rPr>
              <a:t>itemsets</a:t>
            </a:r>
            <a:r>
              <a:rPr lang="en-US" sz="2400" dirty="0"/>
              <a:t>) occurring frequently together</a:t>
            </a:r>
          </a:p>
          <a:p>
            <a:pPr lvl="1" algn="just"/>
            <a:r>
              <a:rPr lang="en-US" sz="2400" dirty="0"/>
              <a:t>Produce </a:t>
            </a:r>
            <a:r>
              <a:rPr lang="en-US" sz="2400" dirty="0">
                <a:solidFill>
                  <a:schemeClr val="accent6">
                    <a:lumMod val="75000"/>
                  </a:schemeClr>
                </a:solidFill>
              </a:rPr>
              <a:t>dependency rules </a:t>
            </a:r>
            <a:r>
              <a:rPr lang="en-US" sz="2400" dirty="0"/>
              <a:t>which will predict occurrence of an item based on occurrences of other items.</a:t>
            </a:r>
            <a:endParaRPr lang="en-US" dirty="0"/>
          </a:p>
        </p:txBody>
      </p:sp>
      <p:graphicFrame>
        <p:nvGraphicFramePr>
          <p:cNvPr id="754692" name="Object 4"/>
          <p:cNvGraphicFramePr>
            <a:graphicFrameLocks noChangeAspect="1"/>
          </p:cNvGraphicFramePr>
          <p:nvPr>
            <p:extLst>
              <p:ext uri="{D42A27DB-BD31-4B8C-83A1-F6EECF244321}">
                <p14:modId xmlns:p14="http://schemas.microsoft.com/office/powerpoint/2010/main" val="894485354"/>
              </p:ext>
            </p:extLst>
          </p:nvPr>
        </p:nvGraphicFramePr>
        <p:xfrm>
          <a:off x="381000" y="4441031"/>
          <a:ext cx="4181475" cy="2152650"/>
        </p:xfrm>
        <a:graphic>
          <a:graphicData uri="http://schemas.openxmlformats.org/presentationml/2006/ole">
            <mc:AlternateContent xmlns:mc="http://schemas.openxmlformats.org/markup-compatibility/2006">
              <mc:Choice xmlns:v="urn:schemas-microsoft-com:vml" Requires="v">
                <p:oleObj spid="_x0000_s5139" name="Document" r:id="rId2" imgW="3823716" imgH="1999488" progId="Word.Document.8">
                  <p:embed/>
                </p:oleObj>
              </mc:Choice>
              <mc:Fallback>
                <p:oleObj name="Document" r:id="rId2" imgW="3823716" imgH="1999488" progId="Word.Document.8">
                  <p:embed/>
                  <p:pic>
                    <p:nvPicPr>
                      <p:cNvPr id="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441031"/>
                        <a:ext cx="4181475"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4693" name="Text Box 5"/>
          <p:cNvSpPr txBox="1">
            <a:spLocks noChangeArrowheads="1"/>
          </p:cNvSpPr>
          <p:nvPr/>
        </p:nvSpPr>
        <p:spPr bwMode="auto">
          <a:xfrm>
            <a:off x="4811486" y="5334000"/>
            <a:ext cx="3443288" cy="976313"/>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000" b="0" dirty="0">
                <a:latin typeface="Times New Roman" pitchFamily="18" charset="0"/>
              </a:rPr>
              <a:t>Rules Discovered:</a:t>
            </a:r>
          </a:p>
          <a:p>
            <a:r>
              <a:rPr lang="en-US" sz="2000" b="0" dirty="0">
                <a:latin typeface="Times New Roman" pitchFamily="18" charset="0"/>
              </a:rPr>
              <a:t>    </a:t>
            </a:r>
            <a:r>
              <a:rPr lang="en-US" sz="1800" dirty="0">
                <a:solidFill>
                  <a:srgbClr val="CC0000"/>
                </a:solidFill>
                <a:latin typeface="Tahoma" pitchFamily="34" charset="0"/>
              </a:rPr>
              <a:t>{Milk} --&gt; {Coke}</a:t>
            </a:r>
          </a:p>
          <a:p>
            <a:r>
              <a:rPr lang="en-US" sz="1800" dirty="0">
                <a:solidFill>
                  <a:srgbClr val="CC0000"/>
                </a:solidFill>
                <a:latin typeface="Tahoma" pitchFamily="34" charset="0"/>
              </a:rPr>
              <a:t>    {Diaper, Milk} --&gt; {Beer}</a:t>
            </a:r>
            <a:endParaRPr lang="en-US" sz="2400" b="0" dirty="0">
              <a:latin typeface="Times New Roman" pitchFamily="18" charset="0"/>
            </a:endParaRPr>
          </a:p>
        </p:txBody>
      </p:sp>
      <p:sp>
        <p:nvSpPr>
          <p:cNvPr id="6" name="Text Box 5"/>
          <p:cNvSpPr txBox="1">
            <a:spLocks noChangeArrowheads="1"/>
          </p:cNvSpPr>
          <p:nvPr/>
        </p:nvSpPr>
        <p:spPr bwMode="auto">
          <a:xfrm>
            <a:off x="4822371" y="4114800"/>
            <a:ext cx="2337499" cy="984885"/>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000" b="0" dirty="0" err="1">
                <a:latin typeface="Times New Roman" pitchFamily="18" charset="0"/>
              </a:rPr>
              <a:t>Itemsets</a:t>
            </a:r>
            <a:r>
              <a:rPr lang="en-US" sz="2000" b="0" dirty="0">
                <a:latin typeface="Times New Roman" pitchFamily="18" charset="0"/>
              </a:rPr>
              <a:t> Discovered:</a:t>
            </a:r>
          </a:p>
          <a:p>
            <a:r>
              <a:rPr lang="en-US" sz="2000" b="0" dirty="0">
                <a:latin typeface="Times New Roman" pitchFamily="18" charset="0"/>
              </a:rPr>
              <a:t>    </a:t>
            </a:r>
            <a:r>
              <a:rPr lang="en-US" sz="1800" dirty="0">
                <a:solidFill>
                  <a:srgbClr val="CC0000"/>
                </a:solidFill>
                <a:latin typeface="Tahoma" pitchFamily="34" charset="0"/>
              </a:rPr>
              <a:t>{</a:t>
            </a:r>
            <a:r>
              <a:rPr lang="en-US" sz="1800" dirty="0" err="1">
                <a:solidFill>
                  <a:srgbClr val="CC0000"/>
                </a:solidFill>
                <a:latin typeface="Tahoma" pitchFamily="34" charset="0"/>
              </a:rPr>
              <a:t>Milk,Coke</a:t>
            </a:r>
            <a:r>
              <a:rPr lang="en-US" sz="1800" dirty="0">
                <a:solidFill>
                  <a:srgbClr val="CC0000"/>
                </a:solidFill>
                <a:latin typeface="Tahoma" pitchFamily="34" charset="0"/>
              </a:rPr>
              <a:t>}</a:t>
            </a:r>
          </a:p>
          <a:p>
            <a:r>
              <a:rPr lang="en-US" sz="1800" dirty="0">
                <a:solidFill>
                  <a:srgbClr val="CC0000"/>
                </a:solidFill>
                <a:latin typeface="Tahoma" pitchFamily="34" charset="0"/>
              </a:rPr>
              <a:t>    {Diaper, Milk}</a:t>
            </a:r>
            <a:endParaRPr lang="en-US" sz="2400" b="0" dirty="0">
              <a:latin typeface="Times New Roman" pitchFamily="18" charset="0"/>
            </a:endParaRPr>
          </a:p>
        </p:txBody>
      </p:sp>
    </p:spTree>
    <p:extLst>
      <p:ext uri="{BB962C8B-B14F-4D97-AF65-F5344CB8AC3E}">
        <p14:creationId xmlns:p14="http://schemas.microsoft.com/office/powerpoint/2010/main" val="2845725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 </a:t>
            </a:r>
            <a:r>
              <a:rPr lang="en-US" dirty="0" err="1"/>
              <a:t>Itemsets</a:t>
            </a:r>
            <a:r>
              <a:rPr lang="en-US" dirty="0"/>
              <a:t>: Applications</a:t>
            </a:r>
          </a:p>
        </p:txBody>
      </p:sp>
      <p:sp>
        <p:nvSpPr>
          <p:cNvPr id="3" name="Content Placeholder 2"/>
          <p:cNvSpPr>
            <a:spLocks noGrp="1"/>
          </p:cNvSpPr>
          <p:nvPr>
            <p:ph idx="1"/>
          </p:nvPr>
        </p:nvSpPr>
        <p:spPr/>
        <p:txBody>
          <a:bodyPr/>
          <a:lstStyle/>
          <a:p>
            <a:pPr algn="just"/>
            <a:r>
              <a:rPr lang="en-US" dirty="0"/>
              <a:t>Text mining: finding associated phrases in text</a:t>
            </a:r>
          </a:p>
          <a:p>
            <a:pPr lvl="1" algn="just"/>
            <a:r>
              <a:rPr lang="en-US" dirty="0"/>
              <a:t>There are lots of documents that contain the phrases </a:t>
            </a:r>
            <a:r>
              <a:rPr lang="en-US" dirty="0">
                <a:solidFill>
                  <a:schemeClr val="accent1"/>
                </a:solidFill>
              </a:rPr>
              <a:t>“association rules”</a:t>
            </a:r>
            <a:r>
              <a:rPr lang="en-US" dirty="0"/>
              <a:t>, </a:t>
            </a:r>
            <a:r>
              <a:rPr lang="en-US" dirty="0">
                <a:solidFill>
                  <a:schemeClr val="accent1"/>
                </a:solidFill>
              </a:rPr>
              <a:t> “data mining” </a:t>
            </a:r>
            <a:r>
              <a:rPr lang="en-US" dirty="0"/>
              <a:t>and</a:t>
            </a:r>
            <a:r>
              <a:rPr lang="en-US" dirty="0">
                <a:solidFill>
                  <a:schemeClr val="accent1"/>
                </a:solidFill>
              </a:rPr>
              <a:t> “efficient algorithm”</a:t>
            </a:r>
          </a:p>
          <a:p>
            <a:pPr algn="just"/>
            <a:r>
              <a:rPr lang="en-US" dirty="0"/>
              <a:t>Recommendations: </a:t>
            </a:r>
          </a:p>
          <a:p>
            <a:pPr lvl="1" algn="just"/>
            <a:r>
              <a:rPr lang="en-US" dirty="0"/>
              <a:t>Users who buy this item often buy this item as well</a:t>
            </a:r>
          </a:p>
          <a:p>
            <a:pPr lvl="1" algn="just"/>
            <a:r>
              <a:rPr lang="en-US" dirty="0"/>
              <a:t>Users who watched James Bond movies, also watched Jason Bourne movies. </a:t>
            </a:r>
          </a:p>
          <a:p>
            <a:pPr lvl="1" algn="just"/>
            <a:r>
              <a:rPr lang="en-US" dirty="0"/>
              <a:t>Recommendations make use of </a:t>
            </a:r>
            <a:r>
              <a:rPr lang="en-US" dirty="0">
                <a:solidFill>
                  <a:schemeClr val="accent6">
                    <a:lumMod val="75000"/>
                  </a:schemeClr>
                </a:solidFill>
              </a:rPr>
              <a:t>item and user similarity</a:t>
            </a:r>
          </a:p>
        </p:txBody>
      </p:sp>
    </p:spTree>
    <p:extLst>
      <p:ext uri="{BB962C8B-B14F-4D97-AF65-F5344CB8AC3E}">
        <p14:creationId xmlns:p14="http://schemas.microsoft.com/office/powerpoint/2010/main" val="2475605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sz="3600" dirty="0"/>
              <a:t>Association Rule Discovery: Application</a:t>
            </a:r>
          </a:p>
        </p:txBody>
      </p:sp>
      <p:sp>
        <p:nvSpPr>
          <p:cNvPr id="757763" name="Rectangle 3"/>
          <p:cNvSpPr>
            <a:spLocks noGrp="1" noChangeArrowheads="1"/>
          </p:cNvSpPr>
          <p:nvPr>
            <p:ph type="body" idx="1"/>
          </p:nvPr>
        </p:nvSpPr>
        <p:spPr>
          <a:xfrm>
            <a:off x="457200" y="1600200"/>
            <a:ext cx="8229600" cy="4419600"/>
          </a:xfrm>
        </p:spPr>
        <p:txBody>
          <a:bodyPr/>
          <a:lstStyle/>
          <a:p>
            <a:pPr marL="342900" indent="-342900"/>
            <a:r>
              <a:rPr lang="en-US" dirty="0"/>
              <a:t>Supermarket </a:t>
            </a:r>
            <a:r>
              <a:rPr lang="en-US" dirty="0">
                <a:solidFill>
                  <a:schemeClr val="accent6">
                    <a:lumMod val="75000"/>
                  </a:schemeClr>
                </a:solidFill>
              </a:rPr>
              <a:t>shelf management</a:t>
            </a:r>
            <a:r>
              <a:rPr lang="en-US" dirty="0"/>
              <a:t>.</a:t>
            </a:r>
          </a:p>
          <a:p>
            <a:pPr marL="742950" lvl="1" indent="-285750"/>
            <a:r>
              <a:rPr lang="en-US" dirty="0"/>
              <a:t>Goal: To identify items that are bought together by sufficiently many customers.</a:t>
            </a:r>
          </a:p>
          <a:p>
            <a:pPr marL="742950" lvl="1" indent="-285750"/>
            <a:r>
              <a:rPr lang="en-US" dirty="0"/>
              <a:t>Approach: Process the point-of-sale data collected with barcode scanners to find dependencies among items.</a:t>
            </a:r>
          </a:p>
          <a:p>
            <a:pPr marL="742950" lvl="1" indent="-285750"/>
            <a:r>
              <a:rPr lang="en-US" dirty="0"/>
              <a:t>A classic rule --</a:t>
            </a:r>
          </a:p>
          <a:p>
            <a:pPr marL="1143000" lvl="2" indent="-228600"/>
            <a:r>
              <a:rPr lang="en-US" dirty="0"/>
              <a:t>If a customer buys diaper and milk, then he is very likely to buy beer.</a:t>
            </a:r>
          </a:p>
          <a:p>
            <a:pPr marL="1143000" lvl="2" indent="-228600"/>
            <a:r>
              <a:rPr lang="en-US" dirty="0"/>
              <a:t>So, don’t be surprised if you find six-packs stacked next to diapers!</a:t>
            </a:r>
            <a:endParaRPr lang="en-US" sz="2800" dirty="0"/>
          </a:p>
        </p:txBody>
      </p:sp>
    </p:spTree>
    <p:extLst>
      <p:ext uri="{BB962C8B-B14F-4D97-AF65-F5344CB8AC3E}">
        <p14:creationId xmlns:p14="http://schemas.microsoft.com/office/powerpoint/2010/main" val="3191687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16000" y="304800"/>
            <a:ext cx="8128000" cy="1143000"/>
          </a:xfrm>
        </p:spPr>
        <p:txBody>
          <a:bodyPr/>
          <a:lstStyle/>
          <a:p>
            <a:r>
              <a:rPr lang="en-US" dirty="0"/>
              <a:t>Sequential pattern mining</a:t>
            </a:r>
          </a:p>
        </p:txBody>
      </p:sp>
      <p:sp>
        <p:nvSpPr>
          <p:cNvPr id="10243" name="Rectangle 3"/>
          <p:cNvSpPr>
            <a:spLocks noGrp="1" noChangeArrowheads="1"/>
          </p:cNvSpPr>
          <p:nvPr>
            <p:ph type="body" idx="1"/>
          </p:nvPr>
        </p:nvSpPr>
        <p:spPr>
          <a:xfrm>
            <a:off x="762000" y="1676400"/>
            <a:ext cx="7772400" cy="2133600"/>
          </a:xfrm>
        </p:spPr>
        <p:txBody>
          <a:bodyPr/>
          <a:lstStyle/>
          <a:p>
            <a:pPr algn="just"/>
            <a:r>
              <a:rPr lang="en-US" dirty="0"/>
              <a:t>Sequential pattern mining:</a:t>
            </a:r>
          </a:p>
          <a:p>
            <a:pPr lvl="1" algn="just">
              <a:buFont typeface="Wingdings" pitchFamily="2" charset="2"/>
              <a:buNone/>
            </a:pPr>
            <a:r>
              <a:rPr lang="en-US" dirty="0"/>
              <a:t>A sequential rule: </a:t>
            </a:r>
            <a:r>
              <a:rPr lang="en-US" i="1" dirty="0"/>
              <a:t>A</a:t>
            </a:r>
            <a:r>
              <a:rPr lang="en-US" dirty="0">
                <a:sym typeface="Symbol" pitchFamily="18" charset="2"/>
              </a:rPr>
              <a:t> </a:t>
            </a:r>
            <a:r>
              <a:rPr lang="en-US" i="1" dirty="0"/>
              <a:t>B</a:t>
            </a:r>
            <a:r>
              <a:rPr lang="en-US" dirty="0"/>
              <a:t>, says that event </a:t>
            </a:r>
            <a:r>
              <a:rPr lang="en-US" i="1" dirty="0"/>
              <a:t>A</a:t>
            </a:r>
            <a:r>
              <a:rPr lang="en-US" dirty="0"/>
              <a:t> will be immediately followed by event </a:t>
            </a:r>
            <a:r>
              <a:rPr lang="en-US" i="1" dirty="0"/>
              <a:t>B</a:t>
            </a:r>
            <a:r>
              <a:rPr lang="en-US" dirty="0"/>
              <a:t> with a certain confidence.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lang="en-US"/>
              <a:t>Regression</a:t>
            </a:r>
          </a:p>
        </p:txBody>
      </p:sp>
      <p:sp>
        <p:nvSpPr>
          <p:cNvPr id="764931" name="Rectangle 3"/>
          <p:cNvSpPr>
            <a:spLocks noGrp="1" noChangeArrowheads="1"/>
          </p:cNvSpPr>
          <p:nvPr>
            <p:ph type="body" idx="1"/>
          </p:nvPr>
        </p:nvSpPr>
        <p:spPr>
          <a:xfrm>
            <a:off x="381000" y="1428750"/>
            <a:ext cx="8229600" cy="4286250"/>
          </a:xfrm>
        </p:spPr>
        <p:txBody>
          <a:bodyPr/>
          <a:lstStyle/>
          <a:p>
            <a:pPr marL="342900" indent="-342900" algn="just"/>
            <a:r>
              <a:rPr lang="en-US" sz="2400" dirty="0"/>
              <a:t>Predict a value of a given continuous valued variable based on the values of other variables, assuming a linear or nonlinear model of dependency.</a:t>
            </a:r>
          </a:p>
          <a:p>
            <a:pPr marL="342900" indent="-342900" algn="just"/>
            <a:r>
              <a:rPr lang="en-US" sz="2400" dirty="0"/>
              <a:t>Greatly studied in statistics, neural network fields.</a:t>
            </a:r>
          </a:p>
          <a:p>
            <a:pPr marL="342900" indent="-342900" algn="just"/>
            <a:r>
              <a:rPr lang="en-US" sz="2400" dirty="0"/>
              <a:t>Examples:</a:t>
            </a:r>
          </a:p>
          <a:p>
            <a:pPr marL="742950" lvl="1" indent="-285750" algn="just"/>
            <a:r>
              <a:rPr lang="en-US" sz="2400" dirty="0"/>
              <a:t>Predicting sales amounts of new product based on advertising expenditure.</a:t>
            </a:r>
          </a:p>
          <a:p>
            <a:pPr marL="742950" lvl="1" indent="-285750" algn="just"/>
            <a:r>
              <a:rPr lang="en-US" sz="2400" dirty="0"/>
              <a:t>Predicting wind velocities as a function of temperature, humidity, air pressure, etc.</a:t>
            </a:r>
          </a:p>
          <a:p>
            <a:pPr marL="742950" lvl="1" indent="-285750" algn="just"/>
            <a:r>
              <a:rPr lang="en-US" sz="2400" dirty="0"/>
              <a:t>Time series prediction of stock market indices.</a:t>
            </a:r>
            <a:endParaRPr 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228600" y="533400"/>
            <a:ext cx="8763000" cy="533400"/>
          </a:xfrm>
        </p:spPr>
        <p:txBody>
          <a:bodyPr>
            <a:normAutofit fontScale="90000"/>
          </a:bodyPr>
          <a:lstStyle/>
          <a:p>
            <a:r>
              <a:rPr lang="en-US" dirty="0"/>
              <a:t>Deviation/Anomaly Detection</a:t>
            </a:r>
          </a:p>
        </p:txBody>
      </p:sp>
      <p:sp>
        <p:nvSpPr>
          <p:cNvPr id="672771" name="Rectangle 3"/>
          <p:cNvSpPr>
            <a:spLocks noGrp="1" noChangeArrowheads="1"/>
          </p:cNvSpPr>
          <p:nvPr>
            <p:ph type="body" idx="1"/>
          </p:nvPr>
        </p:nvSpPr>
        <p:spPr>
          <a:xfrm>
            <a:off x="228600" y="1219200"/>
            <a:ext cx="8915400" cy="4953000"/>
          </a:xfrm>
        </p:spPr>
        <p:txBody>
          <a:bodyPr/>
          <a:lstStyle/>
          <a:p>
            <a:r>
              <a:rPr lang="en-US" sz="2400" dirty="0"/>
              <a:t>Detect significant deviations from normal behavior</a:t>
            </a:r>
          </a:p>
          <a:p>
            <a:pPr marL="182880" lvl="1">
              <a:buClr>
                <a:schemeClr val="accent6"/>
              </a:buClr>
            </a:pPr>
            <a:r>
              <a:rPr lang="en-US" dirty="0"/>
              <a:t>Discovering the most significant changes in data</a:t>
            </a:r>
          </a:p>
          <a:p>
            <a:r>
              <a:rPr lang="en-US" sz="2400" dirty="0"/>
              <a:t>Applications:</a:t>
            </a:r>
          </a:p>
          <a:p>
            <a:pPr lvl="1"/>
            <a:r>
              <a:rPr lang="en-US" dirty="0"/>
              <a:t>Credit Card Fraud Detection</a:t>
            </a:r>
          </a:p>
          <a:p>
            <a:pPr lvl="1"/>
            <a:r>
              <a:rPr lang="en-US" dirty="0"/>
              <a:t>Network Intrusion Detection</a:t>
            </a:r>
          </a:p>
          <a:p>
            <a:pPr lvl="1"/>
            <a:endParaRPr lang="en-US" dirty="0"/>
          </a:p>
        </p:txBody>
      </p:sp>
      <p:pic>
        <p:nvPicPr>
          <p:cNvPr id="672775" name="Picture 7"/>
          <p:cNvPicPr>
            <a:picLocks noChangeAspect="1" noChangeArrowheads="1"/>
          </p:cNvPicPr>
          <p:nvPr/>
        </p:nvPicPr>
        <p:blipFill>
          <a:blip r:embed="rId3"/>
          <a:srcRect/>
          <a:stretch>
            <a:fillRect/>
          </a:stretch>
        </p:blipFill>
        <p:spPr bwMode="auto">
          <a:xfrm>
            <a:off x="5981700" y="3922713"/>
            <a:ext cx="3162300" cy="1711325"/>
          </a:xfrm>
          <a:prstGeom prst="rect">
            <a:avLst/>
          </a:prstGeom>
          <a:noFill/>
          <a:ln w="9525">
            <a:noFill/>
            <a:miter lim="800000"/>
            <a:headEnd/>
            <a:tailEnd/>
          </a:ln>
        </p:spPr>
      </p:pic>
      <p:grpSp>
        <p:nvGrpSpPr>
          <p:cNvPr id="2" name="Group 8"/>
          <p:cNvGrpSpPr>
            <a:grpSpLocks/>
          </p:cNvGrpSpPr>
          <p:nvPr/>
        </p:nvGrpSpPr>
        <p:grpSpPr bwMode="auto">
          <a:xfrm>
            <a:off x="4818063" y="4013200"/>
            <a:ext cx="2605087" cy="2387600"/>
            <a:chOff x="2963" y="2441"/>
            <a:chExt cx="1641" cy="1504"/>
          </a:xfrm>
        </p:grpSpPr>
        <p:pic>
          <p:nvPicPr>
            <p:cNvPr id="672777" name="Picture 9"/>
            <p:cNvPicPr>
              <a:picLocks noChangeAspect="1" noChangeArrowheads="1"/>
            </p:cNvPicPr>
            <p:nvPr/>
          </p:nvPicPr>
          <p:blipFill>
            <a:blip r:embed="rId4"/>
            <a:srcRect/>
            <a:stretch>
              <a:fillRect/>
            </a:stretch>
          </p:blipFill>
          <p:spPr bwMode="auto">
            <a:xfrm>
              <a:off x="2963" y="2441"/>
              <a:ext cx="1641" cy="1504"/>
            </a:xfrm>
            <a:prstGeom prst="rect">
              <a:avLst/>
            </a:prstGeom>
            <a:noFill/>
            <a:ln w="9525">
              <a:noFill/>
              <a:miter lim="800000"/>
              <a:headEnd/>
              <a:tailEnd/>
            </a:ln>
          </p:spPr>
        </p:pic>
        <p:pic>
          <p:nvPicPr>
            <p:cNvPr id="672778" name="Picture 10"/>
            <p:cNvPicPr>
              <a:picLocks noChangeAspect="1" noChangeArrowheads="1"/>
            </p:cNvPicPr>
            <p:nvPr/>
          </p:nvPicPr>
          <p:blipFill>
            <a:blip r:embed="rId5"/>
            <a:srcRect/>
            <a:stretch>
              <a:fillRect/>
            </a:stretch>
          </p:blipFill>
          <p:spPr bwMode="auto">
            <a:xfrm>
              <a:off x="2963" y="2441"/>
              <a:ext cx="1641" cy="1504"/>
            </a:xfrm>
            <a:prstGeom prst="rect">
              <a:avLst/>
            </a:prstGeom>
            <a:noFill/>
            <a:ln w="9525">
              <a:noFill/>
              <a:miter lim="800000"/>
              <a:headEnd/>
              <a:tailEnd/>
            </a:ln>
          </p:spPr>
        </p:pic>
      </p:grpSp>
      <p:pic>
        <p:nvPicPr>
          <p:cNvPr id="672779" name="Picture 11"/>
          <p:cNvPicPr>
            <a:picLocks noChangeAspect="1" noChangeArrowheads="1"/>
          </p:cNvPicPr>
          <p:nvPr/>
        </p:nvPicPr>
        <p:blipFill>
          <a:blip r:embed="rId6"/>
          <a:srcRect/>
          <a:stretch>
            <a:fillRect/>
          </a:stretch>
        </p:blipFill>
        <p:spPr bwMode="auto">
          <a:xfrm>
            <a:off x="4119563" y="3886200"/>
            <a:ext cx="1922462" cy="1266825"/>
          </a:xfrm>
          <a:prstGeom prst="rect">
            <a:avLst/>
          </a:prstGeom>
          <a:noFill/>
          <a:ln w="9525">
            <a:noFill/>
            <a:miter lim="800000"/>
            <a:headEnd/>
            <a:tailEnd/>
          </a:ln>
        </p:spPr>
      </p:pic>
      <p:sp>
        <p:nvSpPr>
          <p:cNvPr id="672780" name="Text Box 12"/>
          <p:cNvSpPr txBox="1">
            <a:spLocks noChangeArrowheads="1"/>
          </p:cNvSpPr>
          <p:nvPr/>
        </p:nvSpPr>
        <p:spPr bwMode="auto">
          <a:xfrm>
            <a:off x="228600" y="5715000"/>
            <a:ext cx="8305800" cy="581025"/>
          </a:xfrm>
          <a:prstGeom prst="rect">
            <a:avLst/>
          </a:prstGeom>
          <a:noFill/>
          <a:ln w="12700">
            <a:noFill/>
            <a:miter lim="800000"/>
            <a:headEnd/>
            <a:tailEnd/>
          </a:ln>
          <a:effectLst/>
        </p:spPr>
        <p:txBody>
          <a:bodyPr lIns="0" rIns="0">
            <a:spAutoFit/>
          </a:bodyPr>
          <a:lstStyle/>
          <a:p>
            <a:pPr marL="342900" indent="-342900" algn="ctr">
              <a:spcBef>
                <a:spcPct val="20000"/>
              </a:spcBef>
              <a:buClr>
                <a:schemeClr val="accent2"/>
              </a:buClr>
              <a:buSzPct val="75000"/>
              <a:buFont typeface="Monotype Sorts" pitchFamily="2" charset="2"/>
              <a:buNone/>
            </a:pPr>
            <a:r>
              <a:rPr lang="en-US" sz="1600" b="0" i="1" dirty="0">
                <a:latin typeface="Helvetica" pitchFamily="34" charset="0"/>
              </a:rPr>
              <a:t>						</a:t>
            </a:r>
            <a:br>
              <a:rPr lang="en-US" sz="1600" b="0" i="1" dirty="0">
                <a:latin typeface="Helvetica" pitchFamily="34" charset="0"/>
              </a:rPr>
            </a:br>
            <a:r>
              <a:rPr lang="en-US" sz="1600" b="0" i="1" dirty="0">
                <a:latin typeface="Helvetica" pitchFamily="34" charset="0"/>
              </a:rPr>
              <a:t>Typical network traffic at University level may reach over 100 million connections per day</a:t>
            </a:r>
            <a:endParaRPr lang="en-US" sz="2400" b="0" dirty="0">
              <a:latin typeface="Times New Roman" pitchFamily="18" charset="0"/>
            </a:endParaRPr>
          </a:p>
        </p:txBody>
      </p:sp>
      <p:graphicFrame>
        <p:nvGraphicFramePr>
          <p:cNvPr id="672781" name="Object 13"/>
          <p:cNvGraphicFramePr>
            <a:graphicFrameLocks noChangeAspect="1"/>
          </p:cNvGraphicFramePr>
          <p:nvPr/>
        </p:nvGraphicFramePr>
        <p:xfrm>
          <a:off x="5791200" y="2232025"/>
          <a:ext cx="3124200" cy="1882775"/>
        </p:xfrm>
        <a:graphic>
          <a:graphicData uri="http://schemas.openxmlformats.org/presentationml/2006/ole">
            <mc:AlternateContent xmlns:mc="http://schemas.openxmlformats.org/markup-compatibility/2006">
              <mc:Choice xmlns:v="urn:schemas-microsoft-com:vml" Requires="v">
                <p:oleObj spid="_x0000_s78856" name="VISIO" r:id="rId7" imgW="2900172" imgH="1752600" progId="">
                  <p:embed/>
                </p:oleObj>
              </mc:Choice>
              <mc:Fallback>
                <p:oleObj name="VISIO" r:id="rId7" imgW="2900172" imgH="17526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2232025"/>
                        <a:ext cx="312420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t>Challenges of Data Mining</a:t>
            </a:r>
          </a:p>
        </p:txBody>
      </p:sp>
      <p:sp>
        <p:nvSpPr>
          <p:cNvPr id="766979" name="Rectangle 3"/>
          <p:cNvSpPr>
            <a:spLocks noGrp="1" noChangeArrowheads="1"/>
          </p:cNvSpPr>
          <p:nvPr>
            <p:ph type="body" idx="1"/>
          </p:nvPr>
        </p:nvSpPr>
        <p:spPr>
          <a:xfrm>
            <a:off x="381000" y="1428750"/>
            <a:ext cx="8229600" cy="4286250"/>
          </a:xfrm>
        </p:spPr>
        <p:txBody>
          <a:bodyPr/>
          <a:lstStyle/>
          <a:p>
            <a:pPr marL="342900" indent="-342900"/>
            <a:r>
              <a:rPr lang="en-US" dirty="0"/>
              <a:t>Scalability</a:t>
            </a:r>
          </a:p>
          <a:p>
            <a:pPr marL="342900" indent="-342900"/>
            <a:r>
              <a:rPr lang="en-US" dirty="0"/>
              <a:t>Dimensionality</a:t>
            </a:r>
          </a:p>
          <a:p>
            <a:pPr marL="342900" indent="-342900"/>
            <a:r>
              <a:rPr lang="en-US" dirty="0"/>
              <a:t>Complex and Heterogeneous Data</a:t>
            </a:r>
          </a:p>
          <a:p>
            <a:pPr marL="342900" indent="-342900"/>
            <a:r>
              <a:rPr lang="en-US" dirty="0"/>
              <a:t>Data Quality</a:t>
            </a:r>
          </a:p>
          <a:p>
            <a:pPr marL="342900" indent="-342900"/>
            <a:r>
              <a:rPr lang="en-US" dirty="0"/>
              <a:t>Data Ownership and Distribution</a:t>
            </a:r>
          </a:p>
          <a:p>
            <a:pPr marL="342900" indent="-342900"/>
            <a:r>
              <a:rPr lang="en-US" dirty="0"/>
              <a:t>Privacy Preservation</a:t>
            </a:r>
          </a:p>
          <a:p>
            <a:pPr marL="342900" indent="-342900"/>
            <a:r>
              <a:rPr lang="en-US" dirty="0"/>
              <a:t>Streaming Data</a:t>
            </a:r>
          </a:p>
          <a:p>
            <a:pPr marL="342900" indent="-342900"/>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95600"/>
            <a:ext cx="8229600" cy="990600"/>
          </a:xfrm>
        </p:spPr>
        <p:txBody>
          <a:bodyPr/>
          <a:lstStyle/>
          <a:p>
            <a:pPr algn="ctr"/>
            <a:r>
              <a:rPr lang="en-US" dirty="0"/>
              <a:t>Thanks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val 2"/>
          <p:cNvSpPr>
            <a:spLocks noChangeArrowheads="1"/>
          </p:cNvSpPr>
          <p:nvPr/>
        </p:nvSpPr>
        <p:spPr bwMode="auto">
          <a:xfrm>
            <a:off x="4572000" y="4294188"/>
            <a:ext cx="3200400" cy="2438400"/>
          </a:xfrm>
          <a:prstGeom prst="ellipse">
            <a:avLst/>
          </a:prstGeom>
          <a:solidFill>
            <a:schemeClr val="accent2">
              <a:alpha val="50000"/>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3" name="Oval 3"/>
          <p:cNvSpPr>
            <a:spLocks noChangeArrowheads="1"/>
          </p:cNvSpPr>
          <p:nvPr/>
        </p:nvSpPr>
        <p:spPr bwMode="auto">
          <a:xfrm>
            <a:off x="914400" y="4294188"/>
            <a:ext cx="3200400" cy="2438400"/>
          </a:xfrm>
          <a:prstGeom prst="ellipse">
            <a:avLst/>
          </a:prstGeom>
          <a:solidFill>
            <a:srgbClr val="FF99CC">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4" name="Oval 4"/>
          <p:cNvSpPr>
            <a:spLocks noChangeArrowheads="1"/>
          </p:cNvSpPr>
          <p:nvPr/>
        </p:nvSpPr>
        <p:spPr bwMode="auto">
          <a:xfrm>
            <a:off x="4419600" y="1627188"/>
            <a:ext cx="3200400" cy="2438400"/>
          </a:xfrm>
          <a:prstGeom prst="ellipse">
            <a:avLst/>
          </a:prstGeom>
          <a:solidFill>
            <a:srgbClr val="FFFF00">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5" name="Oval 5"/>
          <p:cNvSpPr>
            <a:spLocks noChangeArrowheads="1"/>
          </p:cNvSpPr>
          <p:nvPr/>
        </p:nvSpPr>
        <p:spPr bwMode="auto">
          <a:xfrm>
            <a:off x="685800" y="1703388"/>
            <a:ext cx="3200400" cy="2438400"/>
          </a:xfrm>
          <a:prstGeom prst="ellipse">
            <a:avLst/>
          </a:prstGeom>
          <a:solidFill>
            <a:srgbClr val="99CC00">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AutoShape 6"/>
          <p:cNvSpPr>
            <a:spLocks noChangeArrowheads="1"/>
          </p:cNvSpPr>
          <p:nvPr/>
        </p:nvSpPr>
        <p:spPr bwMode="auto">
          <a:xfrm>
            <a:off x="2362200" y="3151188"/>
            <a:ext cx="3810000" cy="1371600"/>
          </a:xfrm>
          <a:prstGeom prst="bevel">
            <a:avLst>
              <a:gd name="adj" fmla="val 12500"/>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Rectangle 7"/>
          <p:cNvSpPr>
            <a:spLocks noChangeArrowheads="1"/>
          </p:cNvSpPr>
          <p:nvPr/>
        </p:nvSpPr>
        <p:spPr bwMode="auto">
          <a:xfrm>
            <a:off x="457200" y="712788"/>
            <a:ext cx="83058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57238">
              <a:defRPr sz="3200" b="1">
                <a:solidFill>
                  <a:schemeClr val="tx2"/>
                </a:solidFill>
                <a:latin typeface="Arial" panose="020B0604020202020204" pitchFamily="34" charset="0"/>
              </a:defRPr>
            </a:lvl1pPr>
            <a:lvl2pPr defTabSz="757238">
              <a:defRPr sz="3200" b="1">
                <a:solidFill>
                  <a:schemeClr val="tx2"/>
                </a:solidFill>
                <a:latin typeface="Arial" panose="020B0604020202020204" pitchFamily="34" charset="0"/>
              </a:defRPr>
            </a:lvl2pPr>
            <a:lvl3pPr defTabSz="757238">
              <a:defRPr sz="3200" b="1">
                <a:solidFill>
                  <a:schemeClr val="tx2"/>
                </a:solidFill>
                <a:latin typeface="Arial" panose="020B0604020202020204" pitchFamily="34" charset="0"/>
              </a:defRPr>
            </a:lvl3pPr>
            <a:lvl4pPr defTabSz="757238">
              <a:defRPr sz="3200" b="1">
                <a:solidFill>
                  <a:schemeClr val="tx2"/>
                </a:solidFill>
                <a:latin typeface="Arial" panose="020B0604020202020204" pitchFamily="34" charset="0"/>
              </a:defRPr>
            </a:lvl4pPr>
            <a:lvl5pPr defTabSz="757238">
              <a:defRPr sz="3200" b="1">
                <a:solidFill>
                  <a:schemeClr val="tx2"/>
                </a:solidFill>
                <a:latin typeface="Arial" panose="020B0604020202020204" pitchFamily="34" charset="0"/>
              </a:defRPr>
            </a:lvl5pPr>
            <a:lvl6pPr marL="457200" defTabSz="757238" fontAlgn="base">
              <a:spcBef>
                <a:spcPct val="0"/>
              </a:spcBef>
              <a:spcAft>
                <a:spcPct val="0"/>
              </a:spcAft>
              <a:defRPr sz="3200" b="1">
                <a:solidFill>
                  <a:schemeClr val="tx2"/>
                </a:solidFill>
                <a:latin typeface="Arial" panose="020B0604020202020204" pitchFamily="34" charset="0"/>
              </a:defRPr>
            </a:lvl6pPr>
            <a:lvl7pPr marL="914400" defTabSz="757238" fontAlgn="base">
              <a:spcBef>
                <a:spcPct val="0"/>
              </a:spcBef>
              <a:spcAft>
                <a:spcPct val="0"/>
              </a:spcAft>
              <a:defRPr sz="3200" b="1">
                <a:solidFill>
                  <a:schemeClr val="tx2"/>
                </a:solidFill>
                <a:latin typeface="Arial" panose="020B0604020202020204" pitchFamily="34" charset="0"/>
              </a:defRPr>
            </a:lvl7pPr>
            <a:lvl8pPr marL="1371600" defTabSz="757238" fontAlgn="base">
              <a:spcBef>
                <a:spcPct val="0"/>
              </a:spcBef>
              <a:spcAft>
                <a:spcPct val="0"/>
              </a:spcAft>
              <a:defRPr sz="3200" b="1">
                <a:solidFill>
                  <a:schemeClr val="tx2"/>
                </a:solidFill>
                <a:latin typeface="Arial" panose="020B0604020202020204" pitchFamily="34" charset="0"/>
              </a:defRPr>
            </a:lvl8pPr>
            <a:lvl9pPr marL="1828800" defTabSz="757238" fontAlgn="base">
              <a:spcBef>
                <a:spcPct val="0"/>
              </a:spcBef>
              <a:spcAft>
                <a:spcPct val="0"/>
              </a:spcAft>
              <a:defRPr sz="3200" b="1">
                <a:solidFill>
                  <a:schemeClr val="tx2"/>
                </a:solidFill>
                <a:latin typeface="Arial" panose="020B0604020202020204" pitchFamily="34" charset="0"/>
              </a:defRPr>
            </a:lvl9pPr>
          </a:lstStyle>
          <a:p>
            <a:r>
              <a:rPr lang="en-US" sz="4000" b="0" dirty="0"/>
              <a:t>Related Fields</a:t>
            </a:r>
          </a:p>
        </p:txBody>
      </p:sp>
      <p:sp>
        <p:nvSpPr>
          <p:cNvPr id="20488" name="Rectangle 8"/>
          <p:cNvSpPr>
            <a:spLocks noChangeArrowheads="1"/>
          </p:cNvSpPr>
          <p:nvPr/>
        </p:nvSpPr>
        <p:spPr bwMode="gray">
          <a:xfrm>
            <a:off x="1371600" y="2770188"/>
            <a:ext cx="716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700">
                <a:solidFill>
                  <a:schemeClr val="tx1"/>
                </a:solidFill>
                <a:latin typeface="Arial" panose="020B0604020202020204" pitchFamily="34" charset="0"/>
              </a:defRPr>
            </a:lvl1pPr>
            <a:lvl2pPr marL="742950" indent="-401638">
              <a:spcBef>
                <a:spcPct val="20000"/>
              </a:spcBef>
              <a:buChar char="–"/>
              <a:defRPr sz="2300">
                <a:solidFill>
                  <a:schemeClr val="tx1"/>
                </a:solidFill>
                <a:latin typeface="Arial" panose="020B0604020202020204" pitchFamily="34" charset="0"/>
              </a:defRPr>
            </a:lvl2pPr>
            <a:lvl3pPr indent="-233363">
              <a:spcBef>
                <a:spcPct val="20000"/>
              </a:spcBef>
              <a:buChar char="•"/>
              <a:defRPr sz="2000">
                <a:solidFill>
                  <a:schemeClr val="tx1"/>
                </a:solidFill>
                <a:latin typeface="Arial" panose="020B0604020202020204" pitchFamily="34" charset="0"/>
              </a:defRPr>
            </a:lvl3pPr>
            <a:lvl4pPr marL="1600200" indent="-571500">
              <a:spcBef>
                <a:spcPct val="20000"/>
              </a:spcBef>
              <a:buChar char="–"/>
              <a:defRPr sz="1700">
                <a:solidFill>
                  <a:schemeClr val="tx1"/>
                </a:solidFill>
                <a:latin typeface="Arial" panose="020B0604020202020204" pitchFamily="34" charset="0"/>
              </a:defRPr>
            </a:lvl4pPr>
            <a:lvl5pPr marL="2057400" indent="-688975">
              <a:spcBef>
                <a:spcPct val="20000"/>
              </a:spcBef>
              <a:buChar char="»"/>
              <a:defRPr sz="1700">
                <a:solidFill>
                  <a:schemeClr val="tx1"/>
                </a:solidFill>
                <a:latin typeface="Arial" panose="020B0604020202020204" pitchFamily="34" charset="0"/>
              </a:defRPr>
            </a:lvl5pPr>
            <a:lvl6pPr marL="2514600" indent="-688975" fontAlgn="base">
              <a:spcBef>
                <a:spcPct val="20000"/>
              </a:spcBef>
              <a:spcAft>
                <a:spcPct val="0"/>
              </a:spcAft>
              <a:buChar char="»"/>
              <a:defRPr sz="1700">
                <a:solidFill>
                  <a:schemeClr val="tx1"/>
                </a:solidFill>
                <a:latin typeface="Arial" panose="020B0604020202020204" pitchFamily="34" charset="0"/>
              </a:defRPr>
            </a:lvl6pPr>
            <a:lvl7pPr marL="2971800" indent="-688975" fontAlgn="base">
              <a:spcBef>
                <a:spcPct val="20000"/>
              </a:spcBef>
              <a:spcAft>
                <a:spcPct val="0"/>
              </a:spcAft>
              <a:buChar char="»"/>
              <a:defRPr sz="1700">
                <a:solidFill>
                  <a:schemeClr val="tx1"/>
                </a:solidFill>
                <a:latin typeface="Arial" panose="020B0604020202020204" pitchFamily="34" charset="0"/>
              </a:defRPr>
            </a:lvl7pPr>
            <a:lvl8pPr marL="3429000" indent="-688975" fontAlgn="base">
              <a:spcBef>
                <a:spcPct val="20000"/>
              </a:spcBef>
              <a:spcAft>
                <a:spcPct val="0"/>
              </a:spcAft>
              <a:buChar char="»"/>
              <a:defRPr sz="1700">
                <a:solidFill>
                  <a:schemeClr val="tx1"/>
                </a:solidFill>
                <a:latin typeface="Arial" panose="020B0604020202020204" pitchFamily="34" charset="0"/>
              </a:defRPr>
            </a:lvl8pPr>
            <a:lvl9pPr marL="3886200" indent="-688975" fontAlgn="base">
              <a:spcBef>
                <a:spcPct val="20000"/>
              </a:spcBef>
              <a:spcAft>
                <a:spcPct val="0"/>
              </a:spcAft>
              <a:buChar char="»"/>
              <a:defRPr sz="1700">
                <a:solidFill>
                  <a:schemeClr val="tx1"/>
                </a:solidFill>
                <a:latin typeface="Arial" panose="020B0604020202020204" pitchFamily="34" charset="0"/>
              </a:defRPr>
            </a:lvl9pPr>
          </a:lstStyle>
          <a:p>
            <a:pPr>
              <a:buFontTx/>
              <a:buNone/>
            </a:pPr>
            <a:r>
              <a:rPr lang="en-US"/>
              <a:t>  </a:t>
            </a:r>
          </a:p>
        </p:txBody>
      </p:sp>
      <p:sp>
        <p:nvSpPr>
          <p:cNvPr id="20489" name="Rectangle 9"/>
          <p:cNvSpPr>
            <a:spLocks noChangeArrowheads="1"/>
          </p:cNvSpPr>
          <p:nvPr/>
        </p:nvSpPr>
        <p:spPr bwMode="auto">
          <a:xfrm>
            <a:off x="1600200" y="4979988"/>
            <a:ext cx="17414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Statistics</a:t>
            </a:r>
          </a:p>
        </p:txBody>
      </p:sp>
      <p:sp>
        <p:nvSpPr>
          <p:cNvPr id="20490" name="Rectangle 10"/>
          <p:cNvSpPr>
            <a:spLocks noChangeArrowheads="1"/>
          </p:cNvSpPr>
          <p:nvPr/>
        </p:nvSpPr>
        <p:spPr bwMode="auto">
          <a:xfrm>
            <a:off x="1295400" y="2389188"/>
            <a:ext cx="23622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40000"/>
              </a:lnSpc>
              <a:spcBef>
                <a:spcPct val="30000"/>
              </a:spcBef>
            </a:pPr>
            <a:r>
              <a:rPr lang="en-US" sz="3600" b="1">
                <a:latin typeface="Times New Roman" panose="02020603050405020304" pitchFamily="18" charset="0"/>
              </a:rPr>
              <a:t>Machine</a:t>
            </a:r>
          </a:p>
          <a:p>
            <a:pPr eaLnBrk="0" hangingPunct="0">
              <a:lnSpc>
                <a:spcPct val="40000"/>
              </a:lnSpc>
              <a:spcBef>
                <a:spcPct val="30000"/>
              </a:spcBef>
            </a:pPr>
            <a:r>
              <a:rPr lang="en-US" sz="3600" b="1">
                <a:latin typeface="Times New Roman" panose="02020603050405020304" pitchFamily="18" charset="0"/>
              </a:rPr>
              <a:t>Learning</a:t>
            </a:r>
          </a:p>
        </p:txBody>
      </p:sp>
      <p:sp>
        <p:nvSpPr>
          <p:cNvPr id="20491" name="Rectangle 11"/>
          <p:cNvSpPr>
            <a:spLocks noChangeArrowheads="1"/>
          </p:cNvSpPr>
          <p:nvPr/>
        </p:nvSpPr>
        <p:spPr bwMode="auto">
          <a:xfrm>
            <a:off x="5257800" y="5056188"/>
            <a:ext cx="19462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Databases</a:t>
            </a:r>
          </a:p>
        </p:txBody>
      </p:sp>
      <p:sp>
        <p:nvSpPr>
          <p:cNvPr id="20492" name="Rectangle 12"/>
          <p:cNvSpPr>
            <a:spLocks noChangeArrowheads="1"/>
          </p:cNvSpPr>
          <p:nvPr/>
        </p:nvSpPr>
        <p:spPr bwMode="auto">
          <a:xfrm>
            <a:off x="4876800" y="2389188"/>
            <a:ext cx="24638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Visualization</a:t>
            </a:r>
          </a:p>
        </p:txBody>
      </p:sp>
      <p:sp>
        <p:nvSpPr>
          <p:cNvPr id="20493" name="Rectangle 13"/>
          <p:cNvSpPr>
            <a:spLocks noChangeArrowheads="1"/>
          </p:cNvSpPr>
          <p:nvPr/>
        </p:nvSpPr>
        <p:spPr bwMode="auto">
          <a:xfrm>
            <a:off x="2590800" y="3379788"/>
            <a:ext cx="338394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sz="2400" b="1" dirty="0"/>
              <a:t>Data Mining and </a:t>
            </a:r>
          </a:p>
          <a:p>
            <a:pPr algn="ctr" eaLnBrk="0" hangingPunct="0"/>
            <a:r>
              <a:rPr lang="en-US" sz="2400" b="1" dirty="0"/>
              <a:t>Knowledge Discovery</a:t>
            </a:r>
          </a:p>
        </p:txBody>
      </p:sp>
    </p:spTree>
    <p:extLst>
      <p:ext uri="{BB962C8B-B14F-4D97-AF65-F5344CB8AC3E}">
        <p14:creationId xmlns:p14="http://schemas.microsoft.com/office/powerpoint/2010/main" val="421357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mining?</a:t>
            </a:r>
          </a:p>
        </p:txBody>
      </p:sp>
      <p:sp>
        <p:nvSpPr>
          <p:cNvPr id="3" name="Content Placeholder 2"/>
          <p:cNvSpPr>
            <a:spLocks noGrp="1"/>
          </p:cNvSpPr>
          <p:nvPr>
            <p:ph idx="1"/>
          </p:nvPr>
        </p:nvSpPr>
        <p:spPr/>
        <p:txBody>
          <a:bodyPr/>
          <a:lstStyle/>
          <a:p>
            <a:r>
              <a:rPr lang="en-US" dirty="0"/>
              <a:t>After years of data mining there is still no unique answer to this question.</a:t>
            </a:r>
          </a:p>
          <a:p>
            <a:endParaRPr lang="en-US" dirty="0"/>
          </a:p>
          <a:p>
            <a:r>
              <a:rPr lang="en-US" dirty="0"/>
              <a:t>A tentative definition:</a:t>
            </a:r>
          </a:p>
        </p:txBody>
      </p:sp>
      <p:sp>
        <p:nvSpPr>
          <p:cNvPr id="4" name="TextBox 3"/>
          <p:cNvSpPr txBox="1"/>
          <p:nvPr/>
        </p:nvSpPr>
        <p:spPr>
          <a:xfrm>
            <a:off x="533400" y="3810000"/>
            <a:ext cx="8382000" cy="1815882"/>
          </a:xfrm>
          <a:prstGeom prst="rect">
            <a:avLst/>
          </a:prstGeom>
          <a:noFill/>
        </p:spPr>
        <p:txBody>
          <a:bodyPr wrap="square" rtlCol="0">
            <a:spAutoFit/>
          </a:bodyPr>
          <a:lstStyle/>
          <a:p>
            <a:pPr algn="just"/>
            <a:r>
              <a:rPr lang="en-US" sz="2800" dirty="0">
                <a:solidFill>
                  <a:schemeClr val="accent4">
                    <a:lumMod val="75000"/>
                  </a:schemeClr>
                </a:solidFill>
              </a:rPr>
              <a:t>Data mining is the use of </a:t>
            </a:r>
            <a:r>
              <a:rPr lang="en-US" sz="2800" dirty="0">
                <a:solidFill>
                  <a:schemeClr val="accent6">
                    <a:lumMod val="75000"/>
                  </a:schemeClr>
                </a:solidFill>
              </a:rPr>
              <a:t>efficient </a:t>
            </a:r>
            <a:r>
              <a:rPr lang="en-US" sz="2800" dirty="0">
                <a:solidFill>
                  <a:schemeClr val="accent4">
                    <a:lumMod val="75000"/>
                  </a:schemeClr>
                </a:solidFill>
              </a:rPr>
              <a:t> techniques for the analysis of </a:t>
            </a:r>
            <a:r>
              <a:rPr lang="en-US" sz="2800" dirty="0">
                <a:solidFill>
                  <a:schemeClr val="accent6">
                    <a:lumMod val="75000"/>
                  </a:schemeClr>
                </a:solidFill>
              </a:rPr>
              <a:t>very large </a:t>
            </a:r>
            <a:r>
              <a:rPr lang="en-US" sz="2800" dirty="0">
                <a:solidFill>
                  <a:schemeClr val="accent4">
                    <a:lumMod val="75000"/>
                  </a:schemeClr>
                </a:solidFill>
              </a:rPr>
              <a:t>collections of data and the extraction of </a:t>
            </a:r>
            <a:r>
              <a:rPr lang="en-US" sz="2800" dirty="0">
                <a:solidFill>
                  <a:schemeClr val="accent6">
                    <a:lumMod val="75000"/>
                  </a:schemeClr>
                </a:solidFill>
              </a:rPr>
              <a:t>useful</a:t>
            </a:r>
            <a:r>
              <a:rPr lang="en-US" sz="2800" dirty="0">
                <a:solidFill>
                  <a:schemeClr val="accent4">
                    <a:lumMod val="75000"/>
                  </a:schemeClr>
                </a:solidFill>
              </a:rPr>
              <a:t> and possibly </a:t>
            </a:r>
            <a:r>
              <a:rPr lang="en-US" sz="2800" dirty="0">
                <a:solidFill>
                  <a:schemeClr val="accent6">
                    <a:lumMod val="75000"/>
                  </a:schemeClr>
                </a:solidFill>
              </a:rPr>
              <a:t>unexpected</a:t>
            </a:r>
            <a:r>
              <a:rPr lang="en-US" sz="2800" dirty="0">
                <a:solidFill>
                  <a:schemeClr val="accent4">
                    <a:lumMod val="75000"/>
                  </a:schemeClr>
                </a:solidFill>
              </a:rPr>
              <a:t> patterns in data</a:t>
            </a:r>
            <a:r>
              <a:rPr lang="en-US" sz="2400" dirty="0">
                <a:solidFill>
                  <a:schemeClr val="accent4">
                    <a:lumMod val="75000"/>
                  </a:schemeClr>
                </a:solidFill>
              </a:rPr>
              <a:t>.</a:t>
            </a:r>
          </a:p>
        </p:txBody>
      </p:sp>
      <p:graphicFrame>
        <p:nvGraphicFramePr>
          <p:cNvPr id="5" name="Object 4"/>
          <p:cNvGraphicFramePr>
            <a:graphicFrameLocks noChangeAspect="1"/>
          </p:cNvGraphicFramePr>
          <p:nvPr>
            <p:extLst>
              <p:ext uri="{D42A27DB-BD31-4B8C-83A1-F6EECF244321}">
                <p14:modId xmlns:p14="http://schemas.microsoft.com/office/powerpoint/2010/main" val="1024302039"/>
              </p:ext>
            </p:extLst>
          </p:nvPr>
        </p:nvGraphicFramePr>
        <p:xfrm>
          <a:off x="5867400" y="2209800"/>
          <a:ext cx="1087438" cy="1295400"/>
        </p:xfrm>
        <a:graphic>
          <a:graphicData uri="http://schemas.openxmlformats.org/presentationml/2006/ole">
            <mc:AlternateContent xmlns:mc="http://schemas.openxmlformats.org/markup-compatibility/2006">
              <mc:Choice xmlns:v="urn:schemas-microsoft-com:vml" Requires="v">
                <p:oleObj spid="_x0000_s72718" name="Clip" r:id="rId2" imgW="1089050" imgH="1175004" progId="">
                  <p:embed/>
                </p:oleObj>
              </mc:Choice>
              <mc:Fallback>
                <p:oleObj name="Clip" r:id="rId2" imgW="1089050" imgH="1175004" progId="">
                  <p:embed/>
                  <p:pic>
                    <p:nvPicPr>
                      <p:cNvPr id="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209800"/>
                        <a:ext cx="1087438"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93103197"/>
              </p:ext>
            </p:extLst>
          </p:nvPr>
        </p:nvGraphicFramePr>
        <p:xfrm>
          <a:off x="5638800" y="5334000"/>
          <a:ext cx="1905000" cy="1397000"/>
        </p:xfrm>
        <a:graphic>
          <a:graphicData uri="http://schemas.openxmlformats.org/presentationml/2006/ole">
            <mc:AlternateContent xmlns:mc="http://schemas.openxmlformats.org/markup-compatibility/2006">
              <mc:Choice xmlns:v="urn:schemas-microsoft-com:vml" Requires="v">
                <p:oleObj spid="_x0000_s72719" name="Clip" r:id="rId4" imgW="4582562" imgH="3358836" progId="">
                  <p:embed/>
                </p:oleObj>
              </mc:Choice>
              <mc:Fallback>
                <p:oleObj name="Clip" r:id="rId4" imgW="4582562" imgH="3358836" progId="">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5334000"/>
                        <a:ext cx="190500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794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533400" y="457200"/>
            <a:ext cx="8153400" cy="990600"/>
          </a:xfrm>
          <a:noFill/>
          <a:ln/>
        </p:spPr>
        <p:txBody>
          <a:bodyPr lIns="92075" tIns="46038" rIns="92075" bIns="46038" anchor="ctr">
            <a:normAutofit/>
          </a:bodyPr>
          <a:lstStyle/>
          <a:p>
            <a:r>
              <a:rPr lang="en-US" altLang="zh-TW" dirty="0">
                <a:ea typeface="PMingLiU" pitchFamily="18" charset="-120"/>
              </a:rPr>
              <a:t>Data Mining</a:t>
            </a:r>
          </a:p>
        </p:txBody>
      </p:sp>
      <p:sp>
        <p:nvSpPr>
          <p:cNvPr id="98307" name="Rectangle 3"/>
          <p:cNvSpPr>
            <a:spLocks noGrp="1" noChangeArrowheads="1"/>
          </p:cNvSpPr>
          <p:nvPr>
            <p:ph type="body" idx="1"/>
          </p:nvPr>
        </p:nvSpPr>
        <p:spPr>
          <a:xfrm>
            <a:off x="304800" y="1447800"/>
            <a:ext cx="8534400" cy="4953000"/>
          </a:xfrm>
          <a:noFill/>
          <a:ln/>
        </p:spPr>
        <p:txBody>
          <a:bodyPr lIns="92075" tIns="46038" rIns="92075" bIns="46038"/>
          <a:lstStyle/>
          <a:p>
            <a:pPr algn="just">
              <a:lnSpc>
                <a:spcPct val="110000"/>
              </a:lnSpc>
            </a:pPr>
            <a:r>
              <a:rPr lang="en-US" altLang="zh-TW" dirty="0">
                <a:ea typeface="PMingLiU" pitchFamily="18" charset="-120"/>
              </a:rPr>
              <a:t>Data explosion problem:  </a:t>
            </a:r>
          </a:p>
          <a:p>
            <a:pPr lvl="1" algn="just">
              <a:lnSpc>
                <a:spcPct val="110000"/>
              </a:lnSpc>
            </a:pPr>
            <a:r>
              <a:rPr lang="en-US" altLang="zh-TW" dirty="0">
                <a:ea typeface="PMingLiU" pitchFamily="18" charset="-120"/>
              </a:rPr>
              <a:t>Automated data collection tools and mature database technology.</a:t>
            </a:r>
          </a:p>
          <a:p>
            <a:pPr lvl="1" algn="just">
              <a:lnSpc>
                <a:spcPct val="110000"/>
              </a:lnSpc>
            </a:pPr>
            <a:r>
              <a:rPr lang="en-US" altLang="zh-TW" dirty="0">
                <a:ea typeface="PMingLiU" pitchFamily="18" charset="-120"/>
              </a:rPr>
              <a:t>Leading to tremendous amounts of data stored in databases, data warehouses and other information repositories.          </a:t>
            </a:r>
          </a:p>
          <a:p>
            <a:pPr algn="just">
              <a:lnSpc>
                <a:spcPct val="110000"/>
              </a:lnSpc>
            </a:pPr>
            <a:r>
              <a:rPr lang="en-US" altLang="zh-TW" dirty="0">
                <a:ea typeface="PMingLiU" pitchFamily="18" charset="-120"/>
              </a:rPr>
              <a:t>We are drowning in data, but starving for knowledge! </a:t>
            </a:r>
          </a:p>
          <a:p>
            <a:pPr algn="just">
              <a:lnSpc>
                <a:spcPct val="110000"/>
              </a:lnSpc>
            </a:pPr>
            <a:endParaRPr lang="en-US" altLang="zh-TW" dirty="0">
              <a:ea typeface="PMingLiU" pitchFamily="18" charset="-12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r>
              <a:rPr lang="en-GB" altLang="zh-TW" dirty="0">
                <a:ea typeface="PMingLiU" pitchFamily="18" charset="-120"/>
              </a:rPr>
              <a:t>Data Rich but Information Poor</a:t>
            </a:r>
          </a:p>
        </p:txBody>
      </p:sp>
      <p:graphicFrame>
        <p:nvGraphicFramePr>
          <p:cNvPr id="99331" name="Object 3"/>
          <p:cNvGraphicFramePr>
            <a:graphicFrameLocks noChangeAspect="1"/>
          </p:cNvGraphicFramePr>
          <p:nvPr/>
        </p:nvGraphicFramePr>
        <p:xfrm>
          <a:off x="990600" y="2913063"/>
          <a:ext cx="685800" cy="438150"/>
        </p:xfrm>
        <a:graphic>
          <a:graphicData uri="http://schemas.openxmlformats.org/presentationml/2006/ole">
            <mc:AlternateContent xmlns:mc="http://schemas.openxmlformats.org/markup-compatibility/2006">
              <mc:Choice xmlns:v="urn:schemas-microsoft-com:vml" Requires="v">
                <p:oleObj spid="_x0000_s71706" name="Clip" r:id="rId2" imgW="2285627" imgH="1462891" progId="">
                  <p:embed/>
                </p:oleObj>
              </mc:Choice>
              <mc:Fallback>
                <p:oleObj name="Clip" r:id="rId2" imgW="2285627" imgH="1462891"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913063"/>
                        <a:ext cx="685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2" name="Object 4"/>
          <p:cNvGraphicFramePr>
            <a:graphicFrameLocks noChangeAspect="1"/>
          </p:cNvGraphicFramePr>
          <p:nvPr/>
        </p:nvGraphicFramePr>
        <p:xfrm>
          <a:off x="5410200" y="1998663"/>
          <a:ext cx="2286000" cy="1462087"/>
        </p:xfrm>
        <a:graphic>
          <a:graphicData uri="http://schemas.openxmlformats.org/presentationml/2006/ole">
            <mc:AlternateContent xmlns:mc="http://schemas.openxmlformats.org/markup-compatibility/2006">
              <mc:Choice xmlns:v="urn:schemas-microsoft-com:vml" Requires="v">
                <p:oleObj spid="_x0000_s71707" name="Clip" r:id="rId4" imgW="2285627" imgH="1462891" progId="">
                  <p:embed/>
                </p:oleObj>
              </mc:Choice>
              <mc:Fallback>
                <p:oleObj name="Clip" r:id="rId4" imgW="2285627" imgH="1462891" progId="">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998663"/>
                        <a:ext cx="2286000" cy="146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3" name="Line 5"/>
          <p:cNvSpPr>
            <a:spLocks noChangeShapeType="1"/>
          </p:cNvSpPr>
          <p:nvPr/>
        </p:nvSpPr>
        <p:spPr bwMode="auto">
          <a:xfrm flipV="1">
            <a:off x="990600" y="1998663"/>
            <a:ext cx="4419600" cy="914400"/>
          </a:xfrm>
          <a:prstGeom prst="line">
            <a:avLst/>
          </a:prstGeom>
          <a:noFill/>
          <a:ln w="12700" cap="rnd">
            <a:solidFill>
              <a:schemeClr val="tx1"/>
            </a:solidFill>
            <a:prstDash val="sysDot"/>
            <a:round/>
            <a:headEnd type="none" w="sm" len="sm"/>
            <a:tailEnd type="none" w="sm" len="sm"/>
          </a:ln>
          <a:effectLst/>
        </p:spPr>
        <p:txBody>
          <a:bodyPr wrap="none" anchor="ctr"/>
          <a:lstStyle/>
          <a:p>
            <a:endParaRPr lang="en-US"/>
          </a:p>
        </p:txBody>
      </p:sp>
      <p:sp>
        <p:nvSpPr>
          <p:cNvPr id="99334" name="Line 6"/>
          <p:cNvSpPr>
            <a:spLocks noChangeShapeType="1"/>
          </p:cNvSpPr>
          <p:nvPr/>
        </p:nvSpPr>
        <p:spPr bwMode="auto">
          <a:xfrm>
            <a:off x="1676400" y="3370263"/>
            <a:ext cx="3733800" cy="76200"/>
          </a:xfrm>
          <a:prstGeom prst="line">
            <a:avLst/>
          </a:prstGeom>
          <a:noFill/>
          <a:ln w="12700" cap="rnd">
            <a:solidFill>
              <a:schemeClr val="tx1"/>
            </a:solidFill>
            <a:prstDash val="sysDot"/>
            <a:round/>
            <a:headEnd type="none" w="sm" len="sm"/>
            <a:tailEnd type="none" w="sm" len="sm"/>
          </a:ln>
          <a:effectLst/>
        </p:spPr>
        <p:txBody>
          <a:bodyPr wrap="none" anchor="ctr"/>
          <a:lstStyle/>
          <a:p>
            <a:endParaRPr lang="en-US"/>
          </a:p>
        </p:txBody>
      </p:sp>
      <p:sp>
        <p:nvSpPr>
          <p:cNvPr id="99335" name="Text Box 7"/>
          <p:cNvSpPr txBox="1">
            <a:spLocks noChangeArrowheads="1"/>
          </p:cNvSpPr>
          <p:nvPr/>
        </p:nvSpPr>
        <p:spPr bwMode="auto">
          <a:xfrm>
            <a:off x="2270125" y="2649538"/>
            <a:ext cx="2970213" cy="457200"/>
          </a:xfrm>
          <a:prstGeom prst="rect">
            <a:avLst/>
          </a:prstGeom>
          <a:noFill/>
          <a:ln w="12700" cap="sq">
            <a:noFill/>
            <a:miter lim="800000"/>
            <a:headEnd type="none" w="sm" len="sm"/>
            <a:tailEnd type="none" w="sm" len="sm"/>
          </a:ln>
          <a:effectLst/>
        </p:spPr>
        <p:txBody>
          <a:bodyPr wrap="none">
            <a:spAutoFit/>
          </a:bodyPr>
          <a:lstStyle/>
          <a:p>
            <a:pPr eaLnBrk="0" hangingPunct="0"/>
            <a:r>
              <a:rPr lang="en-GB" altLang="zh-TW" b="1">
                <a:solidFill>
                  <a:schemeClr val="tx1"/>
                </a:solidFill>
              </a:rPr>
              <a:t>Databases are too big</a:t>
            </a:r>
            <a:endParaRPr lang="en-GB" altLang="zh-TW" sz="2000">
              <a:solidFill>
                <a:schemeClr val="tx1"/>
              </a:solidFill>
            </a:endParaRPr>
          </a:p>
        </p:txBody>
      </p:sp>
      <p:grpSp>
        <p:nvGrpSpPr>
          <p:cNvPr id="2" name="Group 8"/>
          <p:cNvGrpSpPr>
            <a:grpSpLocks/>
          </p:cNvGrpSpPr>
          <p:nvPr/>
        </p:nvGrpSpPr>
        <p:grpSpPr bwMode="auto">
          <a:xfrm>
            <a:off x="3581400" y="3429000"/>
            <a:ext cx="4729163" cy="1506538"/>
            <a:chOff x="2256" y="2160"/>
            <a:chExt cx="2979" cy="949"/>
          </a:xfrm>
        </p:grpSpPr>
        <p:sp>
          <p:nvSpPr>
            <p:cNvPr id="99337" name="Text Box 9"/>
            <p:cNvSpPr txBox="1">
              <a:spLocks noChangeArrowheads="1"/>
            </p:cNvSpPr>
            <p:nvPr/>
          </p:nvSpPr>
          <p:spPr bwMode="auto">
            <a:xfrm>
              <a:off x="2256" y="2544"/>
              <a:ext cx="1968" cy="518"/>
            </a:xfrm>
            <a:prstGeom prst="rect">
              <a:avLst/>
            </a:prstGeom>
            <a:noFill/>
            <a:ln w="12700" cap="sq">
              <a:noFill/>
              <a:miter lim="800000"/>
              <a:headEnd type="none" w="sm" len="sm"/>
              <a:tailEnd type="none" w="sm" len="sm"/>
            </a:ln>
            <a:effectLst/>
          </p:spPr>
          <p:txBody>
            <a:bodyPr>
              <a:spAutoFit/>
            </a:bodyPr>
            <a:lstStyle/>
            <a:p>
              <a:pPr eaLnBrk="0" hangingPunct="0"/>
              <a:r>
                <a:rPr lang="en-GB" altLang="zh-TW" b="1" dirty="0">
                  <a:solidFill>
                    <a:schemeClr val="tx1"/>
                  </a:solidFill>
                </a:rPr>
                <a:t>Data Mining can help discover knowledge</a:t>
              </a:r>
            </a:p>
          </p:txBody>
        </p:sp>
        <p:graphicFrame>
          <p:nvGraphicFramePr>
            <p:cNvPr id="99338" name="Object 10"/>
            <p:cNvGraphicFramePr>
              <a:graphicFrameLocks noChangeAspect="1"/>
            </p:cNvGraphicFramePr>
            <p:nvPr/>
          </p:nvGraphicFramePr>
          <p:xfrm>
            <a:off x="4464" y="2544"/>
            <a:ext cx="771" cy="565"/>
          </p:xfrm>
          <a:graphic>
            <a:graphicData uri="http://schemas.openxmlformats.org/presentationml/2006/ole">
              <mc:AlternateContent xmlns:mc="http://schemas.openxmlformats.org/markup-compatibility/2006">
                <mc:Choice xmlns:v="urn:schemas-microsoft-com:vml" Requires="v">
                  <p:oleObj spid="_x0000_s71708" name="Clip" r:id="rId6" imgW="4582562" imgH="3358836" progId="">
                    <p:embed/>
                  </p:oleObj>
                </mc:Choice>
                <mc:Fallback>
                  <p:oleObj name="Clip" r:id="rId6" imgW="4582562" imgH="3358836" progId="">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2544"/>
                          <a:ext cx="771" cy="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9" name="Line 11"/>
            <p:cNvSpPr>
              <a:spLocks noChangeShapeType="1"/>
            </p:cNvSpPr>
            <p:nvPr/>
          </p:nvSpPr>
          <p:spPr bwMode="auto">
            <a:xfrm>
              <a:off x="3408" y="2160"/>
              <a:ext cx="1056" cy="864"/>
            </a:xfrm>
            <a:prstGeom prst="line">
              <a:avLst/>
            </a:prstGeom>
            <a:noFill/>
            <a:ln w="12700">
              <a:solidFill>
                <a:srgbClr val="FF9900"/>
              </a:solidFill>
              <a:prstDash val="sysDot"/>
              <a:round/>
              <a:headEnd type="none" w="sm" len="sm"/>
              <a:tailEnd type="none" w="sm" len="sm"/>
            </a:ln>
            <a:effectLst/>
          </p:spPr>
          <p:txBody>
            <a:bodyPr wrap="none" anchor="ctr"/>
            <a:lstStyle/>
            <a:p>
              <a:endParaRPr lang="en-US"/>
            </a:p>
          </p:txBody>
        </p:sp>
        <p:sp>
          <p:nvSpPr>
            <p:cNvPr id="99340" name="Line 12"/>
            <p:cNvSpPr>
              <a:spLocks noChangeShapeType="1"/>
            </p:cNvSpPr>
            <p:nvPr/>
          </p:nvSpPr>
          <p:spPr bwMode="auto">
            <a:xfrm>
              <a:off x="4848" y="2160"/>
              <a:ext cx="336" cy="720"/>
            </a:xfrm>
            <a:prstGeom prst="line">
              <a:avLst/>
            </a:prstGeom>
            <a:noFill/>
            <a:ln w="12700">
              <a:solidFill>
                <a:srgbClr val="FF9900"/>
              </a:solidFill>
              <a:prstDash val="sysDot"/>
              <a:round/>
              <a:headEnd type="none" w="sm" len="sm"/>
              <a:tailEnd type="none" w="sm" len="sm"/>
            </a:ln>
            <a:effectLst/>
          </p:spPr>
          <p:txBody>
            <a:bodyPr wrap="none" anchor="ctr"/>
            <a:lstStyle/>
            <a:p>
              <a:endParaRPr lang="en-US"/>
            </a:p>
          </p:txBody>
        </p:sp>
      </p:grpSp>
      <p:grpSp>
        <p:nvGrpSpPr>
          <p:cNvPr id="3" name="Group 13"/>
          <p:cNvGrpSpPr>
            <a:grpSpLocks/>
          </p:cNvGrpSpPr>
          <p:nvPr/>
        </p:nvGrpSpPr>
        <p:grpSpPr bwMode="auto">
          <a:xfrm>
            <a:off x="609600" y="4495800"/>
            <a:ext cx="3994150" cy="1423988"/>
            <a:chOff x="336" y="3219"/>
            <a:chExt cx="2516" cy="897"/>
          </a:xfrm>
        </p:grpSpPr>
        <p:graphicFrame>
          <p:nvGraphicFramePr>
            <p:cNvPr id="99342" name="Object 14"/>
            <p:cNvGraphicFramePr>
              <a:graphicFrameLocks noChangeAspect="1"/>
            </p:cNvGraphicFramePr>
            <p:nvPr/>
          </p:nvGraphicFramePr>
          <p:xfrm>
            <a:off x="336" y="3219"/>
            <a:ext cx="912" cy="897"/>
          </p:xfrm>
          <a:graphic>
            <a:graphicData uri="http://schemas.openxmlformats.org/presentationml/2006/ole">
              <mc:AlternateContent xmlns:mc="http://schemas.openxmlformats.org/markup-compatibility/2006">
                <mc:Choice xmlns:v="urn:schemas-microsoft-com:vml" Requires="v">
                  <p:oleObj spid="_x0000_s71709" name="Clip" r:id="rId8" imgW="2286905" imgH="2246165" progId="">
                    <p:embed/>
                  </p:oleObj>
                </mc:Choice>
                <mc:Fallback>
                  <p:oleObj name="Clip" r:id="rId8" imgW="2286905" imgH="2246165" progId="">
                    <p:embed/>
                    <p:pic>
                      <p:nvPicPr>
                        <p:cNvPr id="0"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3219"/>
                          <a:ext cx="912" cy="8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43" name="Text Box 15"/>
            <p:cNvSpPr txBox="1">
              <a:spLocks noChangeArrowheads="1"/>
            </p:cNvSpPr>
            <p:nvPr/>
          </p:nvSpPr>
          <p:spPr bwMode="auto">
            <a:xfrm>
              <a:off x="1248" y="3692"/>
              <a:ext cx="1604" cy="404"/>
            </a:xfrm>
            <a:prstGeom prst="rect">
              <a:avLst/>
            </a:prstGeom>
            <a:noFill/>
            <a:ln w="12700" cap="sq">
              <a:noFill/>
              <a:miter lim="800000"/>
              <a:headEnd type="none" w="sm" len="sm"/>
              <a:tailEnd type="none" w="sm" len="sm"/>
            </a:ln>
            <a:effectLst/>
          </p:spPr>
          <p:txBody>
            <a:bodyPr wrap="none">
              <a:spAutoFit/>
            </a:bodyPr>
            <a:lstStyle/>
            <a:p>
              <a:pPr eaLnBrk="0" hangingPunct="0"/>
              <a:r>
                <a:rPr lang="en-GB" altLang="zh-TW" sz="3600" b="1">
                  <a:solidFill>
                    <a:schemeClr val="tx1"/>
                  </a:solidFill>
                </a:rPr>
                <a:t>Terrorbytes</a:t>
              </a:r>
              <a:endParaRPr lang="en-GB" altLang="zh-TW">
                <a:solidFill>
                  <a:schemeClr val="tx1"/>
                </a:solidFill>
              </a:endParaRPr>
            </a:p>
          </p:txBody>
        </p:sp>
      </p:gr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4963</TotalTime>
  <Words>2775</Words>
  <Application>Microsoft Office PowerPoint</Application>
  <PresentationFormat>On-screen Show (4:3)</PresentationFormat>
  <Paragraphs>395</Paragraphs>
  <Slides>57</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57</vt:i4>
      </vt:variant>
    </vt:vector>
  </HeadingPairs>
  <TitlesOfParts>
    <vt:vector size="71" baseType="lpstr">
      <vt:lpstr>PMingLiU</vt:lpstr>
      <vt:lpstr>Arial</vt:lpstr>
      <vt:lpstr>Calibri</vt:lpstr>
      <vt:lpstr>Helvetica</vt:lpstr>
      <vt:lpstr>Monotype Sorts</vt:lpstr>
      <vt:lpstr>Symbol</vt:lpstr>
      <vt:lpstr>Tahoma</vt:lpstr>
      <vt:lpstr>Times New Roman</vt:lpstr>
      <vt:lpstr>Wingdings</vt:lpstr>
      <vt:lpstr>Clarity</vt:lpstr>
      <vt:lpstr>Clip</vt:lpstr>
      <vt:lpstr>VISIO</vt:lpstr>
      <vt:lpstr>Document</vt:lpstr>
      <vt:lpstr>Visio</vt:lpstr>
      <vt:lpstr>Data Mining and Data Warehousing CSE-4107</vt:lpstr>
      <vt:lpstr>Today’s topics</vt:lpstr>
      <vt:lpstr>Book</vt:lpstr>
      <vt:lpstr>Exam</vt:lpstr>
      <vt:lpstr>Syllabus</vt:lpstr>
      <vt:lpstr>PowerPoint Presentation</vt:lpstr>
      <vt:lpstr>What is data mining?</vt:lpstr>
      <vt:lpstr>Data Mining</vt:lpstr>
      <vt:lpstr>Data Rich but Information Poor</vt:lpstr>
      <vt:lpstr>What is data mining?</vt:lpstr>
      <vt:lpstr> Knowledge Discovery</vt:lpstr>
      <vt:lpstr>Example of discovered patterns</vt:lpstr>
      <vt:lpstr>Origins of Data Mining</vt:lpstr>
      <vt:lpstr>Database Processing vs. Data Mining Processing</vt:lpstr>
      <vt:lpstr>Query Examples</vt:lpstr>
      <vt:lpstr>Why do we need data mining?</vt:lpstr>
      <vt:lpstr>Why do we need data mining?</vt:lpstr>
      <vt:lpstr>The data is also very complex</vt:lpstr>
      <vt:lpstr>Example: transaction data</vt:lpstr>
      <vt:lpstr>Example: document data</vt:lpstr>
      <vt:lpstr>Example: network data</vt:lpstr>
      <vt:lpstr>Example: genomic sequences</vt:lpstr>
      <vt:lpstr>Example: environmental data</vt:lpstr>
      <vt:lpstr>So, what is Data?</vt:lpstr>
      <vt:lpstr>Types of Attributes </vt:lpstr>
      <vt:lpstr>Numeric Record Data</vt:lpstr>
      <vt:lpstr>Categorical Data </vt:lpstr>
      <vt:lpstr>Document Data</vt:lpstr>
      <vt:lpstr>Transaction Data</vt:lpstr>
      <vt:lpstr>Ordered Data </vt:lpstr>
      <vt:lpstr>Graph Data </vt:lpstr>
      <vt:lpstr>Types of data</vt:lpstr>
      <vt:lpstr>What can you do with the data?</vt:lpstr>
      <vt:lpstr>What can you do with the data?</vt:lpstr>
      <vt:lpstr>Why Mine Data? Commercial Viewpoint</vt:lpstr>
      <vt:lpstr>Why Mine Data? Scientific Viewpoint</vt:lpstr>
      <vt:lpstr>What is Data Mining again?</vt:lpstr>
      <vt:lpstr>Data Mining Tasks...</vt:lpstr>
      <vt:lpstr>Classification: Definition</vt:lpstr>
      <vt:lpstr>Classification Example</vt:lpstr>
      <vt:lpstr>Classification: Application 1</vt:lpstr>
      <vt:lpstr>Classification: Application 2</vt:lpstr>
      <vt:lpstr>Classifying Galaxies</vt:lpstr>
      <vt:lpstr>Clustering Definition</vt:lpstr>
      <vt:lpstr>Clustering Definition</vt:lpstr>
      <vt:lpstr>Clustering: Application 1</vt:lpstr>
      <vt:lpstr>Clustering: Application 2</vt:lpstr>
      <vt:lpstr>Clustering: Application 2</vt:lpstr>
      <vt:lpstr>Illustrating Document Clustering</vt:lpstr>
      <vt:lpstr>Frequent Itemsets and Association Rules</vt:lpstr>
      <vt:lpstr>Frequent Itemsets: Applications</vt:lpstr>
      <vt:lpstr>Association Rule Discovery: Application</vt:lpstr>
      <vt:lpstr>Sequential pattern mining</vt:lpstr>
      <vt:lpstr>Regression</vt:lpstr>
      <vt:lpstr>Deviation/Anomaly Detection</vt:lpstr>
      <vt:lpstr>Challenges of Data Mining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tsap</dc:creator>
  <cp:lastModifiedBy>Md. Waliul Islam Rayhan</cp:lastModifiedBy>
  <cp:revision>205</cp:revision>
  <dcterms:created xsi:type="dcterms:W3CDTF">2011-10-17T19:46:53Z</dcterms:created>
  <dcterms:modified xsi:type="dcterms:W3CDTF">2024-10-20T15:58:36Z</dcterms:modified>
</cp:coreProperties>
</file>